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8" r:id="rId3"/>
    <p:sldMasterId id="2147483691" r:id="rId4"/>
    <p:sldMasterId id="2147483708" r:id="rId5"/>
    <p:sldMasterId id="2147483730" r:id="rId6"/>
  </p:sldMasterIdLst>
  <p:notesMasterIdLst>
    <p:notesMasterId r:id="rId37"/>
  </p:notesMasterIdLst>
  <p:sldIdLst>
    <p:sldId id="372" r:id="rId7"/>
    <p:sldId id="2915" r:id="rId8"/>
    <p:sldId id="2918" r:id="rId9"/>
    <p:sldId id="2916" r:id="rId10"/>
    <p:sldId id="349" r:id="rId11"/>
    <p:sldId id="2912" r:id="rId12"/>
    <p:sldId id="2914" r:id="rId13"/>
    <p:sldId id="2911" r:id="rId14"/>
    <p:sldId id="358" r:id="rId15"/>
    <p:sldId id="2917" r:id="rId16"/>
    <p:sldId id="290" r:id="rId17"/>
    <p:sldId id="350" r:id="rId18"/>
    <p:sldId id="369" r:id="rId19"/>
    <p:sldId id="2923" r:id="rId20"/>
    <p:sldId id="324" r:id="rId21"/>
    <p:sldId id="310" r:id="rId22"/>
    <p:sldId id="309" r:id="rId23"/>
    <p:sldId id="335" r:id="rId24"/>
    <p:sldId id="337" r:id="rId25"/>
    <p:sldId id="280" r:id="rId26"/>
    <p:sldId id="2925" r:id="rId27"/>
    <p:sldId id="375" r:id="rId28"/>
    <p:sldId id="2920" r:id="rId29"/>
    <p:sldId id="2924" r:id="rId30"/>
    <p:sldId id="2927" r:id="rId31"/>
    <p:sldId id="2922" r:id="rId32"/>
    <p:sldId id="2926" r:id="rId33"/>
    <p:sldId id="2928" r:id="rId34"/>
    <p:sldId id="2929" r:id="rId35"/>
    <p:sldId id="29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1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1846" autoAdjust="0"/>
  </p:normalViewPr>
  <p:slideViewPr>
    <p:cSldViewPr snapToGrid="0">
      <p:cViewPr varScale="1">
        <p:scale>
          <a:sx n="84" d="100"/>
          <a:sy n="84" d="100"/>
        </p:scale>
        <p:origin x="7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0C35A1-7DF1-4801-983B-493FB8615AE8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1630332-70F1-40FF-8DB2-36EF1E0E8801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dirty="0">
              <a:latin typeface="Gotham Medium" pitchFamily="2" charset="0"/>
            </a:rPr>
            <a:t>Budget - Fiscal Year 24-25 </a:t>
          </a:r>
        </a:p>
      </dgm:t>
    </dgm:pt>
    <dgm:pt modelId="{9A2D7390-F4E6-4CA7-B13F-6CD330684F48}" type="parTrans" cxnId="{5D6ABDBC-8334-434E-BB61-F1F81BDCF823}">
      <dgm:prSet/>
      <dgm:spPr/>
      <dgm:t>
        <a:bodyPr/>
        <a:lstStyle/>
        <a:p>
          <a:endParaRPr lang="en-US"/>
        </a:p>
      </dgm:t>
    </dgm:pt>
    <dgm:pt modelId="{7CBBE3B4-C794-4231-B262-6F15DE63EB29}" type="sibTrans" cxnId="{5D6ABDBC-8334-434E-BB61-F1F81BDCF823}">
      <dgm:prSet/>
      <dgm:spPr/>
      <dgm:t>
        <a:bodyPr/>
        <a:lstStyle/>
        <a:p>
          <a:endParaRPr lang="en-US"/>
        </a:p>
      </dgm:t>
    </dgm:pt>
    <dgm:pt modelId="{1E908C72-05FB-45B8-A85B-4FBABDC4E397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>
              <a:latin typeface="Gotham Medium" pitchFamily="2" charset="0"/>
            </a:rPr>
            <a:t>Monthly Financial Reports  </a:t>
          </a:r>
          <a:endParaRPr lang="en-US" dirty="0">
            <a:latin typeface="Gotham Medium" pitchFamily="2" charset="0"/>
          </a:endParaRPr>
        </a:p>
      </dgm:t>
    </dgm:pt>
    <dgm:pt modelId="{F05A2034-ED4E-4156-A82E-4DB123454EDF}" type="parTrans" cxnId="{5CD6A4E7-DDAE-4359-9FE1-C7B28B66938E}">
      <dgm:prSet/>
      <dgm:spPr/>
      <dgm:t>
        <a:bodyPr/>
        <a:lstStyle/>
        <a:p>
          <a:endParaRPr lang="en-US"/>
        </a:p>
      </dgm:t>
    </dgm:pt>
    <dgm:pt modelId="{89BD20C7-C5D9-43AF-BC6B-90ECE51089C7}" type="sibTrans" cxnId="{5CD6A4E7-DDAE-4359-9FE1-C7B28B66938E}">
      <dgm:prSet/>
      <dgm:spPr/>
      <dgm:t>
        <a:bodyPr/>
        <a:lstStyle/>
        <a:p>
          <a:endParaRPr lang="en-US"/>
        </a:p>
      </dgm:t>
    </dgm:pt>
    <dgm:pt modelId="{96B600DB-D9A9-4564-93CD-D3B591CD6040}">
      <dgm:prSet/>
      <dgm:spPr>
        <a:ln>
          <a:noFill/>
        </a:ln>
      </dgm:spPr>
      <dgm:t>
        <a:bodyPr/>
        <a:lstStyle/>
        <a:p>
          <a:r>
            <a:rPr lang="en-US" b="1" dirty="0">
              <a:latin typeface="Gotham Medium" pitchFamily="2" charset="0"/>
            </a:rPr>
            <a:t>Excel version of Reporting Template</a:t>
          </a:r>
          <a:endParaRPr lang="en-US" dirty="0">
            <a:latin typeface="Gotham Medium" pitchFamily="2" charset="0"/>
          </a:endParaRPr>
        </a:p>
      </dgm:t>
    </dgm:pt>
    <dgm:pt modelId="{738441D3-224C-40BC-8DDB-2AE9AB75C51A}" type="parTrans" cxnId="{77412580-F41B-41E2-9697-12BFC727D87E}">
      <dgm:prSet/>
      <dgm:spPr/>
      <dgm:t>
        <a:bodyPr/>
        <a:lstStyle/>
        <a:p>
          <a:endParaRPr lang="en-US"/>
        </a:p>
      </dgm:t>
    </dgm:pt>
    <dgm:pt modelId="{752DF94A-E832-47CC-A5B7-C2CF910E512B}" type="sibTrans" cxnId="{77412580-F41B-41E2-9697-12BFC727D87E}">
      <dgm:prSet/>
      <dgm:spPr/>
      <dgm:t>
        <a:bodyPr/>
        <a:lstStyle/>
        <a:p>
          <a:endParaRPr lang="en-US"/>
        </a:p>
      </dgm:t>
    </dgm:pt>
    <dgm:pt modelId="{FBE8A6C0-D0A0-4663-AABA-F2E0BD0F80F7}">
      <dgm:prSet/>
      <dgm:spPr>
        <a:ln>
          <a:noFill/>
        </a:ln>
      </dgm:spPr>
      <dgm:t>
        <a:bodyPr/>
        <a:lstStyle/>
        <a:p>
          <a:r>
            <a:rPr lang="en-US" b="1" dirty="0">
              <a:latin typeface="Gotham Medium" pitchFamily="2" charset="0"/>
            </a:rPr>
            <a:t>Invoices/Receipts</a:t>
          </a:r>
          <a:endParaRPr lang="en-US" dirty="0">
            <a:latin typeface="Gotham Medium" pitchFamily="2" charset="0"/>
          </a:endParaRPr>
        </a:p>
      </dgm:t>
    </dgm:pt>
    <dgm:pt modelId="{F57E30A2-8C5F-4F2A-B760-7D98ABF7CC17}" type="parTrans" cxnId="{A8DFFBD3-374D-47B3-8B1A-0455D0BFAC40}">
      <dgm:prSet/>
      <dgm:spPr/>
      <dgm:t>
        <a:bodyPr/>
        <a:lstStyle/>
        <a:p>
          <a:endParaRPr lang="en-US"/>
        </a:p>
      </dgm:t>
    </dgm:pt>
    <dgm:pt modelId="{75958E35-0CCC-4799-8670-ECC4D8AD27C9}" type="sibTrans" cxnId="{A8DFFBD3-374D-47B3-8B1A-0455D0BFAC40}">
      <dgm:prSet/>
      <dgm:spPr/>
      <dgm:t>
        <a:bodyPr/>
        <a:lstStyle/>
        <a:p>
          <a:endParaRPr lang="en-US"/>
        </a:p>
      </dgm:t>
    </dgm:pt>
    <dgm:pt modelId="{3142FFF0-A159-4749-A777-56B74D94EC84}">
      <dgm:prSet/>
      <dgm:spPr>
        <a:ln>
          <a:noFill/>
        </a:ln>
      </dgm:spPr>
      <dgm:t>
        <a:bodyPr/>
        <a:lstStyle/>
        <a:p>
          <a:r>
            <a:rPr lang="en-US" b="1" dirty="0">
              <a:latin typeface="Gotham Medium" pitchFamily="2" charset="0"/>
            </a:rPr>
            <a:t>Check Request Forms                         </a:t>
          </a:r>
          <a:endParaRPr lang="en-US" dirty="0">
            <a:latin typeface="Gotham Medium" pitchFamily="2" charset="0"/>
          </a:endParaRPr>
        </a:p>
      </dgm:t>
    </dgm:pt>
    <dgm:pt modelId="{E11AF6CC-9334-4E31-8A95-0901E31504E8}" type="parTrans" cxnId="{5B198AE6-4035-4E7D-9EDD-CB62508E2DBE}">
      <dgm:prSet/>
      <dgm:spPr/>
      <dgm:t>
        <a:bodyPr/>
        <a:lstStyle/>
        <a:p>
          <a:endParaRPr lang="en-US"/>
        </a:p>
      </dgm:t>
    </dgm:pt>
    <dgm:pt modelId="{064ABC84-2B83-403C-85C2-C0E306039600}" type="sibTrans" cxnId="{5B198AE6-4035-4E7D-9EDD-CB62508E2DBE}">
      <dgm:prSet/>
      <dgm:spPr/>
      <dgm:t>
        <a:bodyPr/>
        <a:lstStyle/>
        <a:p>
          <a:endParaRPr lang="en-US"/>
        </a:p>
      </dgm:t>
    </dgm:pt>
    <dgm:pt modelId="{1B211F66-03D6-40EB-A510-95495F56E887}">
      <dgm:prSet/>
      <dgm:spPr>
        <a:ln>
          <a:noFill/>
        </a:ln>
      </dgm:spPr>
      <dgm:t>
        <a:bodyPr/>
        <a:lstStyle/>
        <a:p>
          <a:r>
            <a:rPr lang="en-US" b="1" dirty="0">
              <a:latin typeface="Gotham Medium" pitchFamily="2" charset="0"/>
            </a:rPr>
            <a:t>Check Images</a:t>
          </a:r>
          <a:endParaRPr lang="en-US" dirty="0">
            <a:latin typeface="Gotham Medium" pitchFamily="2" charset="0"/>
          </a:endParaRPr>
        </a:p>
      </dgm:t>
    </dgm:pt>
    <dgm:pt modelId="{A1DF8108-A969-4C24-B98F-4CA3444372D9}" type="parTrans" cxnId="{0AC21B15-39BD-4FE1-B8B7-B645147EDF64}">
      <dgm:prSet/>
      <dgm:spPr/>
      <dgm:t>
        <a:bodyPr/>
        <a:lstStyle/>
        <a:p>
          <a:endParaRPr lang="en-US"/>
        </a:p>
      </dgm:t>
    </dgm:pt>
    <dgm:pt modelId="{838ADDEE-0975-46E9-8411-BF4C20B87E65}" type="sibTrans" cxnId="{0AC21B15-39BD-4FE1-B8B7-B645147EDF64}">
      <dgm:prSet/>
      <dgm:spPr/>
      <dgm:t>
        <a:bodyPr/>
        <a:lstStyle/>
        <a:p>
          <a:endParaRPr lang="en-US"/>
        </a:p>
      </dgm:t>
    </dgm:pt>
    <dgm:pt modelId="{CA65F330-F82C-4252-AC6A-05F392FC6E3C}">
      <dgm:prSet/>
      <dgm:spPr>
        <a:ln>
          <a:noFill/>
        </a:ln>
      </dgm:spPr>
      <dgm:t>
        <a:bodyPr/>
        <a:lstStyle/>
        <a:p>
          <a:r>
            <a:rPr lang="en-US" b="1" dirty="0">
              <a:latin typeface="Gotham Medium" pitchFamily="2" charset="0"/>
            </a:rPr>
            <a:t>List of all gifts/prizes &amp; recipients list</a:t>
          </a:r>
          <a:endParaRPr lang="en-US" dirty="0">
            <a:latin typeface="Gotham Medium" pitchFamily="2" charset="0"/>
          </a:endParaRPr>
        </a:p>
      </dgm:t>
    </dgm:pt>
    <dgm:pt modelId="{C2932C95-F769-4F80-BD27-CF105C335D36}" type="parTrans" cxnId="{B82EB79C-2FDB-4F0B-B498-EEC6B8EEBA29}">
      <dgm:prSet/>
      <dgm:spPr/>
      <dgm:t>
        <a:bodyPr/>
        <a:lstStyle/>
        <a:p>
          <a:endParaRPr lang="en-US"/>
        </a:p>
      </dgm:t>
    </dgm:pt>
    <dgm:pt modelId="{CED11BD9-475B-4458-AC5B-D0377441896C}" type="sibTrans" cxnId="{B82EB79C-2FDB-4F0B-B498-EEC6B8EEBA29}">
      <dgm:prSet/>
      <dgm:spPr/>
      <dgm:t>
        <a:bodyPr/>
        <a:lstStyle/>
        <a:p>
          <a:endParaRPr lang="en-US"/>
        </a:p>
      </dgm:t>
    </dgm:pt>
    <dgm:pt modelId="{A3672556-F2F3-44B6-B38B-EB00D2DE8A32}">
      <dgm:prSet/>
      <dgm:spPr>
        <a:ln>
          <a:noFill/>
        </a:ln>
      </dgm:spPr>
      <dgm:t>
        <a:bodyPr/>
        <a:lstStyle/>
        <a:p>
          <a:r>
            <a:rPr lang="en-US" b="1" dirty="0">
              <a:latin typeface="Gotham Medium" pitchFamily="2" charset="0"/>
            </a:rPr>
            <a:t>Deposit receipts with detail </a:t>
          </a:r>
          <a:endParaRPr lang="en-US" dirty="0">
            <a:latin typeface="Gotham Medium" pitchFamily="2" charset="0"/>
          </a:endParaRPr>
        </a:p>
      </dgm:t>
    </dgm:pt>
    <dgm:pt modelId="{9F246720-839B-4ACF-B7CF-719A5AAED686}" type="parTrans" cxnId="{62E3EF38-09C4-483A-B039-E2389858AC76}">
      <dgm:prSet/>
      <dgm:spPr/>
      <dgm:t>
        <a:bodyPr/>
        <a:lstStyle/>
        <a:p>
          <a:endParaRPr lang="en-US"/>
        </a:p>
      </dgm:t>
    </dgm:pt>
    <dgm:pt modelId="{518E1E9A-8EB3-42A0-BA42-56829DD3D8EA}" type="sibTrans" cxnId="{62E3EF38-09C4-483A-B039-E2389858AC76}">
      <dgm:prSet/>
      <dgm:spPr/>
      <dgm:t>
        <a:bodyPr/>
        <a:lstStyle/>
        <a:p>
          <a:endParaRPr lang="en-US"/>
        </a:p>
      </dgm:t>
    </dgm:pt>
    <dgm:pt modelId="{9D5A7659-74A3-4436-A47F-565252CDA3D3}">
      <dgm:prSet/>
      <dgm:spPr>
        <a:ln>
          <a:noFill/>
        </a:ln>
      </dgm:spPr>
      <dgm:t>
        <a:bodyPr/>
        <a:lstStyle/>
        <a:p>
          <a:r>
            <a:rPr lang="en-US" b="1" dirty="0">
              <a:latin typeface="Gotham Medium" pitchFamily="2" charset="0"/>
            </a:rPr>
            <a:t>Petty Cash Register</a:t>
          </a:r>
        </a:p>
      </dgm:t>
    </dgm:pt>
    <dgm:pt modelId="{AD9AE66C-6499-48F9-B997-77B2CCAFEC29}" type="parTrans" cxnId="{4BD4819E-99EF-4163-B138-914C6A7B9DB0}">
      <dgm:prSet/>
      <dgm:spPr/>
      <dgm:t>
        <a:bodyPr/>
        <a:lstStyle/>
        <a:p>
          <a:endParaRPr lang="en-US"/>
        </a:p>
      </dgm:t>
    </dgm:pt>
    <dgm:pt modelId="{5DE72E3D-0676-4132-97E0-A3AC4D774189}" type="sibTrans" cxnId="{4BD4819E-99EF-4163-B138-914C6A7B9DB0}">
      <dgm:prSet/>
      <dgm:spPr/>
      <dgm:t>
        <a:bodyPr/>
        <a:lstStyle/>
        <a:p>
          <a:endParaRPr lang="en-US"/>
        </a:p>
      </dgm:t>
    </dgm:pt>
    <dgm:pt modelId="{CFACF200-63A8-411F-99CB-7390DA013415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>
              <a:latin typeface="Gotham Medium" pitchFamily="2" charset="0"/>
            </a:rPr>
            <a:t>Bank Statement Reconciliation</a:t>
          </a:r>
          <a:endParaRPr lang="en-US" dirty="0">
            <a:latin typeface="Gotham Medium" pitchFamily="2" charset="0"/>
          </a:endParaRPr>
        </a:p>
      </dgm:t>
    </dgm:pt>
    <dgm:pt modelId="{6CA4C521-8ECD-416F-8B7A-EA5323B05DFD}" type="parTrans" cxnId="{495CCF1D-A365-4428-B0C8-381D4586D733}">
      <dgm:prSet/>
      <dgm:spPr/>
      <dgm:t>
        <a:bodyPr/>
        <a:lstStyle/>
        <a:p>
          <a:endParaRPr lang="en-US"/>
        </a:p>
      </dgm:t>
    </dgm:pt>
    <dgm:pt modelId="{1A695331-6C82-4792-807D-76CC00528BB7}" type="sibTrans" cxnId="{495CCF1D-A365-4428-B0C8-381D4586D733}">
      <dgm:prSet/>
      <dgm:spPr/>
      <dgm:t>
        <a:bodyPr/>
        <a:lstStyle/>
        <a:p>
          <a:endParaRPr lang="en-US"/>
        </a:p>
      </dgm:t>
    </dgm:pt>
    <dgm:pt modelId="{5430EFDD-FD1C-4B87-B3C8-6287A3A18CFC}">
      <dgm:prSet/>
      <dgm:spPr>
        <a:ln>
          <a:noFill/>
        </a:ln>
      </dgm:spPr>
      <dgm:t>
        <a:bodyPr/>
        <a:lstStyle/>
        <a:p>
          <a:r>
            <a:rPr lang="en-US" b="1" dirty="0">
              <a:latin typeface="Gotham Medium" pitchFamily="2" charset="0"/>
            </a:rPr>
            <a:t>List all outstanding checks and deposits </a:t>
          </a:r>
          <a:endParaRPr lang="en-US" dirty="0">
            <a:latin typeface="Gotham Medium" pitchFamily="2" charset="0"/>
          </a:endParaRPr>
        </a:p>
      </dgm:t>
    </dgm:pt>
    <dgm:pt modelId="{75615E76-EB2E-4D50-A071-808D4555292F}" type="parTrans" cxnId="{567D0230-D93B-470A-9079-DB8EA5A72FD2}">
      <dgm:prSet/>
      <dgm:spPr/>
      <dgm:t>
        <a:bodyPr/>
        <a:lstStyle/>
        <a:p>
          <a:endParaRPr lang="en-US"/>
        </a:p>
      </dgm:t>
    </dgm:pt>
    <dgm:pt modelId="{CC549C08-3669-402F-A094-AFAA681850B5}" type="sibTrans" cxnId="{567D0230-D93B-470A-9079-DB8EA5A72FD2}">
      <dgm:prSet/>
      <dgm:spPr/>
      <dgm:t>
        <a:bodyPr/>
        <a:lstStyle/>
        <a:p>
          <a:endParaRPr lang="en-US"/>
        </a:p>
      </dgm:t>
    </dgm:pt>
    <dgm:pt modelId="{33EB3C6D-C2B9-4BD2-A1CA-C5EF792C76C0}">
      <dgm:prSet/>
      <dgm:spPr>
        <a:ln>
          <a:noFill/>
        </a:ln>
      </dgm:spPr>
      <dgm:t>
        <a:bodyPr/>
        <a:lstStyle/>
        <a:p>
          <a:r>
            <a:rPr lang="en-US" b="1" dirty="0">
              <a:latin typeface="Gotham Medium" pitchFamily="2" charset="0"/>
            </a:rPr>
            <a:t>List of attendees for meal &amp; entertainment expenses</a:t>
          </a:r>
          <a:endParaRPr lang="en-US" dirty="0">
            <a:latin typeface="Gotham Medium" pitchFamily="2" charset="0"/>
          </a:endParaRPr>
        </a:p>
      </dgm:t>
    </dgm:pt>
    <dgm:pt modelId="{309D6D75-9B4B-42E8-BF70-9A1433AE2A99}" type="parTrans" cxnId="{4E0E293B-2C1B-409E-B2C4-C65D3EC21587}">
      <dgm:prSet/>
      <dgm:spPr/>
      <dgm:t>
        <a:bodyPr/>
        <a:lstStyle/>
        <a:p>
          <a:endParaRPr lang="en-US"/>
        </a:p>
      </dgm:t>
    </dgm:pt>
    <dgm:pt modelId="{335A01EF-9DE4-4F2B-B9CD-0C803EA792FC}" type="sibTrans" cxnId="{4E0E293B-2C1B-409E-B2C4-C65D3EC21587}">
      <dgm:prSet/>
      <dgm:spPr/>
      <dgm:t>
        <a:bodyPr/>
        <a:lstStyle/>
        <a:p>
          <a:endParaRPr lang="en-US"/>
        </a:p>
      </dgm:t>
    </dgm:pt>
    <dgm:pt modelId="{7086483A-6B51-40A1-816F-3BFA1492343D}">
      <dgm:prSet/>
      <dgm:spPr>
        <a:ln>
          <a:noFill/>
        </a:ln>
      </dgm:spPr>
      <dgm:t>
        <a:bodyPr/>
        <a:lstStyle/>
        <a:p>
          <a:r>
            <a:rPr lang="en-US" b="1" dirty="0">
              <a:latin typeface="Gotham Medium" pitchFamily="2" charset="0"/>
            </a:rPr>
            <a:t>Due March 29, 2024</a:t>
          </a:r>
          <a:endParaRPr lang="en-US" dirty="0">
            <a:latin typeface="Gotham Medium" pitchFamily="2" charset="0"/>
          </a:endParaRPr>
        </a:p>
      </dgm:t>
    </dgm:pt>
    <dgm:pt modelId="{B13621D2-C7EC-4769-B736-41B7D95F8370}" type="sibTrans" cxnId="{12F5BDFC-73A7-419D-B97C-70874A13C1C0}">
      <dgm:prSet/>
      <dgm:spPr/>
      <dgm:t>
        <a:bodyPr/>
        <a:lstStyle/>
        <a:p>
          <a:endParaRPr lang="en-US"/>
        </a:p>
      </dgm:t>
    </dgm:pt>
    <dgm:pt modelId="{3DA3234C-FC6B-4FFE-9D9A-1D0587F58A0B}" type="parTrans" cxnId="{12F5BDFC-73A7-419D-B97C-70874A13C1C0}">
      <dgm:prSet/>
      <dgm:spPr/>
      <dgm:t>
        <a:bodyPr/>
        <a:lstStyle/>
        <a:p>
          <a:endParaRPr lang="en-US"/>
        </a:p>
      </dgm:t>
    </dgm:pt>
    <dgm:pt modelId="{0D9DC735-8CBD-4E9E-8512-92E2BBF4B240}" type="pres">
      <dgm:prSet presAssocID="{C00C35A1-7DF1-4801-983B-493FB8615AE8}" presName="linear" presStyleCnt="0">
        <dgm:presLayoutVars>
          <dgm:dir/>
          <dgm:animLvl val="lvl"/>
          <dgm:resizeHandles val="exact"/>
        </dgm:presLayoutVars>
      </dgm:prSet>
      <dgm:spPr/>
    </dgm:pt>
    <dgm:pt modelId="{5E7E330E-7555-486A-BFB2-EDEA46B3B0A0}" type="pres">
      <dgm:prSet presAssocID="{61630332-70F1-40FF-8DB2-36EF1E0E8801}" presName="parentLin" presStyleCnt="0"/>
      <dgm:spPr/>
    </dgm:pt>
    <dgm:pt modelId="{0518DF77-D15B-47D8-9B96-A48E28054645}" type="pres">
      <dgm:prSet presAssocID="{61630332-70F1-40FF-8DB2-36EF1E0E8801}" presName="parentLeftMargin" presStyleLbl="node1" presStyleIdx="0" presStyleCnt="3"/>
      <dgm:spPr/>
    </dgm:pt>
    <dgm:pt modelId="{4960F7C0-8772-4508-B117-66B6C55EF42E}" type="pres">
      <dgm:prSet presAssocID="{61630332-70F1-40FF-8DB2-36EF1E0E880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296C579-621E-451D-A9A9-26EC108D718A}" type="pres">
      <dgm:prSet presAssocID="{61630332-70F1-40FF-8DB2-36EF1E0E8801}" presName="negativeSpace" presStyleCnt="0"/>
      <dgm:spPr/>
    </dgm:pt>
    <dgm:pt modelId="{FD39EC5F-69CB-4989-BF83-34BDF7464427}" type="pres">
      <dgm:prSet presAssocID="{61630332-70F1-40FF-8DB2-36EF1E0E8801}" presName="childText" presStyleLbl="conFgAcc1" presStyleIdx="0" presStyleCnt="3">
        <dgm:presLayoutVars>
          <dgm:bulletEnabled val="1"/>
        </dgm:presLayoutVars>
      </dgm:prSet>
      <dgm:spPr/>
    </dgm:pt>
    <dgm:pt modelId="{2C49231A-0033-49DA-991D-35DCC7CF6F75}" type="pres">
      <dgm:prSet presAssocID="{7CBBE3B4-C794-4231-B262-6F15DE63EB29}" presName="spaceBetweenRectangles" presStyleCnt="0"/>
      <dgm:spPr/>
    </dgm:pt>
    <dgm:pt modelId="{E565FB03-92D0-47E4-84AF-C469B1460BBA}" type="pres">
      <dgm:prSet presAssocID="{1E908C72-05FB-45B8-A85B-4FBABDC4E397}" presName="parentLin" presStyleCnt="0"/>
      <dgm:spPr/>
    </dgm:pt>
    <dgm:pt modelId="{6A4BC8D5-E7A0-4CE0-B85D-1737D2BBAED9}" type="pres">
      <dgm:prSet presAssocID="{1E908C72-05FB-45B8-A85B-4FBABDC4E397}" presName="parentLeftMargin" presStyleLbl="node1" presStyleIdx="0" presStyleCnt="3"/>
      <dgm:spPr/>
    </dgm:pt>
    <dgm:pt modelId="{CC7237BA-9F59-49D7-A367-3703284CB1E0}" type="pres">
      <dgm:prSet presAssocID="{1E908C72-05FB-45B8-A85B-4FBABDC4E39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F84BDD5-8E88-4C59-A8AB-B72751933F1A}" type="pres">
      <dgm:prSet presAssocID="{1E908C72-05FB-45B8-A85B-4FBABDC4E397}" presName="negativeSpace" presStyleCnt="0"/>
      <dgm:spPr/>
    </dgm:pt>
    <dgm:pt modelId="{002D8A4B-DCA9-46F9-9DED-A8A19919C199}" type="pres">
      <dgm:prSet presAssocID="{1E908C72-05FB-45B8-A85B-4FBABDC4E397}" presName="childText" presStyleLbl="conFgAcc1" presStyleIdx="1" presStyleCnt="3">
        <dgm:presLayoutVars>
          <dgm:bulletEnabled val="1"/>
        </dgm:presLayoutVars>
      </dgm:prSet>
      <dgm:spPr/>
    </dgm:pt>
    <dgm:pt modelId="{FD2B3825-5742-46CA-AFC4-7C5FCB2F108C}" type="pres">
      <dgm:prSet presAssocID="{89BD20C7-C5D9-43AF-BC6B-90ECE51089C7}" presName="spaceBetweenRectangles" presStyleCnt="0"/>
      <dgm:spPr/>
    </dgm:pt>
    <dgm:pt modelId="{B08B5CF8-A996-43AE-A8B3-C7912016D8F9}" type="pres">
      <dgm:prSet presAssocID="{CFACF200-63A8-411F-99CB-7390DA013415}" presName="parentLin" presStyleCnt="0"/>
      <dgm:spPr/>
    </dgm:pt>
    <dgm:pt modelId="{468BE00F-231B-43A0-8502-08E8F729D611}" type="pres">
      <dgm:prSet presAssocID="{CFACF200-63A8-411F-99CB-7390DA013415}" presName="parentLeftMargin" presStyleLbl="node1" presStyleIdx="1" presStyleCnt="3"/>
      <dgm:spPr/>
    </dgm:pt>
    <dgm:pt modelId="{0C05A034-BB17-4752-B9CF-577898C36D80}" type="pres">
      <dgm:prSet presAssocID="{CFACF200-63A8-411F-99CB-7390DA01341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8024105-97C2-44C1-97C7-4B826C263D94}" type="pres">
      <dgm:prSet presAssocID="{CFACF200-63A8-411F-99CB-7390DA013415}" presName="negativeSpace" presStyleCnt="0"/>
      <dgm:spPr/>
    </dgm:pt>
    <dgm:pt modelId="{82E4B3A3-FB55-4394-90FF-850D0CEEEBB4}" type="pres">
      <dgm:prSet presAssocID="{CFACF200-63A8-411F-99CB-7390DA01341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036A504-0ADE-41FB-B9D2-6BC7E33C4EB7}" type="presOf" srcId="{1E908C72-05FB-45B8-A85B-4FBABDC4E397}" destId="{CC7237BA-9F59-49D7-A367-3703284CB1E0}" srcOrd="1" destOrd="0" presId="urn:microsoft.com/office/officeart/2005/8/layout/list1"/>
    <dgm:cxn modelId="{DA0D240B-36EF-4740-AAA3-2D515217633F}" type="presOf" srcId="{1B211F66-03D6-40EB-A510-95495F56E887}" destId="{002D8A4B-DCA9-46F9-9DED-A8A19919C199}" srcOrd="0" destOrd="3" presId="urn:microsoft.com/office/officeart/2005/8/layout/list1"/>
    <dgm:cxn modelId="{0AC21B15-39BD-4FE1-B8B7-B645147EDF64}" srcId="{1E908C72-05FB-45B8-A85B-4FBABDC4E397}" destId="{1B211F66-03D6-40EB-A510-95495F56E887}" srcOrd="3" destOrd="0" parTransId="{A1DF8108-A969-4C24-B98F-4CA3444372D9}" sibTransId="{838ADDEE-0975-46E9-8411-BF4C20B87E65}"/>
    <dgm:cxn modelId="{495CCF1D-A365-4428-B0C8-381D4586D733}" srcId="{C00C35A1-7DF1-4801-983B-493FB8615AE8}" destId="{CFACF200-63A8-411F-99CB-7390DA013415}" srcOrd="2" destOrd="0" parTransId="{6CA4C521-8ECD-416F-8B7A-EA5323B05DFD}" sibTransId="{1A695331-6C82-4792-807D-76CC00528BB7}"/>
    <dgm:cxn modelId="{567D0230-D93B-470A-9079-DB8EA5A72FD2}" srcId="{CFACF200-63A8-411F-99CB-7390DA013415}" destId="{5430EFDD-FD1C-4B87-B3C8-6287A3A18CFC}" srcOrd="0" destOrd="0" parTransId="{75615E76-EB2E-4D50-A071-808D4555292F}" sibTransId="{CC549C08-3669-402F-A094-AFAA681850B5}"/>
    <dgm:cxn modelId="{62E3EF38-09C4-483A-B039-E2389858AC76}" srcId="{1E908C72-05FB-45B8-A85B-4FBABDC4E397}" destId="{A3672556-F2F3-44B6-B38B-EB00D2DE8A32}" srcOrd="6" destOrd="0" parTransId="{9F246720-839B-4ACF-B7CF-719A5AAED686}" sibTransId="{518E1E9A-8EB3-42A0-BA42-56829DD3D8EA}"/>
    <dgm:cxn modelId="{4E0E293B-2C1B-409E-B2C4-C65D3EC21587}" srcId="{1E908C72-05FB-45B8-A85B-4FBABDC4E397}" destId="{33EB3C6D-C2B9-4BD2-A1CA-C5EF792C76C0}" srcOrd="4" destOrd="0" parTransId="{309D6D75-9B4B-42E8-BF70-9A1433AE2A99}" sibTransId="{335A01EF-9DE4-4F2B-B9CD-0C803EA792FC}"/>
    <dgm:cxn modelId="{273DDA40-294B-4E56-A1BA-D49499423361}" type="presOf" srcId="{9D5A7659-74A3-4436-A47F-565252CDA3D3}" destId="{002D8A4B-DCA9-46F9-9DED-A8A19919C199}" srcOrd="0" destOrd="7" presId="urn:microsoft.com/office/officeart/2005/8/layout/list1"/>
    <dgm:cxn modelId="{1ECAEC5C-8CC0-4C88-BA95-5509F74F209E}" type="presOf" srcId="{FBE8A6C0-D0A0-4663-AABA-F2E0BD0F80F7}" destId="{002D8A4B-DCA9-46F9-9DED-A8A19919C199}" srcOrd="0" destOrd="1" presId="urn:microsoft.com/office/officeart/2005/8/layout/list1"/>
    <dgm:cxn modelId="{A153B764-C100-481F-9692-618F87DE4DEB}" type="presOf" srcId="{CFACF200-63A8-411F-99CB-7390DA013415}" destId="{468BE00F-231B-43A0-8502-08E8F729D611}" srcOrd="0" destOrd="0" presId="urn:microsoft.com/office/officeart/2005/8/layout/list1"/>
    <dgm:cxn modelId="{2DC7386E-ED05-4F52-B9A4-9851EAB47DC8}" type="presOf" srcId="{1E908C72-05FB-45B8-A85B-4FBABDC4E397}" destId="{6A4BC8D5-E7A0-4CE0-B85D-1737D2BBAED9}" srcOrd="0" destOrd="0" presId="urn:microsoft.com/office/officeart/2005/8/layout/list1"/>
    <dgm:cxn modelId="{608EAD79-2047-4AC6-ABF2-D4452561C226}" type="presOf" srcId="{3142FFF0-A159-4749-A777-56B74D94EC84}" destId="{002D8A4B-DCA9-46F9-9DED-A8A19919C199}" srcOrd="0" destOrd="2" presId="urn:microsoft.com/office/officeart/2005/8/layout/list1"/>
    <dgm:cxn modelId="{D0FCDC7F-EF29-4816-9B4D-C922DD615ADD}" type="presOf" srcId="{61630332-70F1-40FF-8DB2-36EF1E0E8801}" destId="{4960F7C0-8772-4508-B117-66B6C55EF42E}" srcOrd="1" destOrd="0" presId="urn:microsoft.com/office/officeart/2005/8/layout/list1"/>
    <dgm:cxn modelId="{77412580-F41B-41E2-9697-12BFC727D87E}" srcId="{1E908C72-05FB-45B8-A85B-4FBABDC4E397}" destId="{96B600DB-D9A9-4564-93CD-D3B591CD6040}" srcOrd="0" destOrd="0" parTransId="{738441D3-224C-40BC-8DDB-2AE9AB75C51A}" sibTransId="{752DF94A-E832-47CC-A5B7-C2CF910E512B}"/>
    <dgm:cxn modelId="{A947258B-0970-435E-8935-4B48F8A41E10}" type="presOf" srcId="{5430EFDD-FD1C-4B87-B3C8-6287A3A18CFC}" destId="{82E4B3A3-FB55-4394-90FF-850D0CEEEBB4}" srcOrd="0" destOrd="0" presId="urn:microsoft.com/office/officeart/2005/8/layout/list1"/>
    <dgm:cxn modelId="{B82EB79C-2FDB-4F0B-B498-EEC6B8EEBA29}" srcId="{1E908C72-05FB-45B8-A85B-4FBABDC4E397}" destId="{CA65F330-F82C-4252-AC6A-05F392FC6E3C}" srcOrd="5" destOrd="0" parTransId="{C2932C95-F769-4F80-BD27-CF105C335D36}" sibTransId="{CED11BD9-475B-4458-AC5B-D0377441896C}"/>
    <dgm:cxn modelId="{4BD4819E-99EF-4163-B138-914C6A7B9DB0}" srcId="{1E908C72-05FB-45B8-A85B-4FBABDC4E397}" destId="{9D5A7659-74A3-4436-A47F-565252CDA3D3}" srcOrd="7" destOrd="0" parTransId="{AD9AE66C-6499-48F9-B997-77B2CCAFEC29}" sibTransId="{5DE72E3D-0676-4132-97E0-A3AC4D774189}"/>
    <dgm:cxn modelId="{D536ABA7-540F-4E5C-8B9C-C8FF9D10AF9F}" type="presOf" srcId="{A3672556-F2F3-44B6-B38B-EB00D2DE8A32}" destId="{002D8A4B-DCA9-46F9-9DED-A8A19919C199}" srcOrd="0" destOrd="6" presId="urn:microsoft.com/office/officeart/2005/8/layout/list1"/>
    <dgm:cxn modelId="{9B60B9A7-C3CB-4BBA-B234-CA07AD8B23B3}" type="presOf" srcId="{96B600DB-D9A9-4564-93CD-D3B591CD6040}" destId="{002D8A4B-DCA9-46F9-9DED-A8A19919C199}" srcOrd="0" destOrd="0" presId="urn:microsoft.com/office/officeart/2005/8/layout/list1"/>
    <dgm:cxn modelId="{36B6BCAA-BDE5-464D-9AF3-1B60374BC18B}" type="presOf" srcId="{61630332-70F1-40FF-8DB2-36EF1E0E8801}" destId="{0518DF77-D15B-47D8-9B96-A48E28054645}" srcOrd="0" destOrd="0" presId="urn:microsoft.com/office/officeart/2005/8/layout/list1"/>
    <dgm:cxn modelId="{732688B4-3A2E-4825-865D-6F146914D423}" type="presOf" srcId="{CA65F330-F82C-4252-AC6A-05F392FC6E3C}" destId="{002D8A4B-DCA9-46F9-9DED-A8A19919C199}" srcOrd="0" destOrd="5" presId="urn:microsoft.com/office/officeart/2005/8/layout/list1"/>
    <dgm:cxn modelId="{99761CBA-5845-48CC-905F-D2257A156F55}" type="presOf" srcId="{33EB3C6D-C2B9-4BD2-A1CA-C5EF792C76C0}" destId="{002D8A4B-DCA9-46F9-9DED-A8A19919C199}" srcOrd="0" destOrd="4" presId="urn:microsoft.com/office/officeart/2005/8/layout/list1"/>
    <dgm:cxn modelId="{5D6ABDBC-8334-434E-BB61-F1F81BDCF823}" srcId="{C00C35A1-7DF1-4801-983B-493FB8615AE8}" destId="{61630332-70F1-40FF-8DB2-36EF1E0E8801}" srcOrd="0" destOrd="0" parTransId="{9A2D7390-F4E6-4CA7-B13F-6CD330684F48}" sibTransId="{7CBBE3B4-C794-4231-B262-6F15DE63EB29}"/>
    <dgm:cxn modelId="{A06800C2-EC28-442E-ACDD-70FA98D3ECCF}" type="presOf" srcId="{7086483A-6B51-40A1-816F-3BFA1492343D}" destId="{FD39EC5F-69CB-4989-BF83-34BDF7464427}" srcOrd="0" destOrd="0" presId="urn:microsoft.com/office/officeart/2005/8/layout/list1"/>
    <dgm:cxn modelId="{A8DFFBD3-374D-47B3-8B1A-0455D0BFAC40}" srcId="{1E908C72-05FB-45B8-A85B-4FBABDC4E397}" destId="{FBE8A6C0-D0A0-4663-AABA-F2E0BD0F80F7}" srcOrd="1" destOrd="0" parTransId="{F57E30A2-8C5F-4F2A-B760-7D98ABF7CC17}" sibTransId="{75958E35-0CCC-4799-8670-ECC4D8AD27C9}"/>
    <dgm:cxn modelId="{388033D9-715A-4BE6-9C0C-28A8A0FC444B}" type="presOf" srcId="{C00C35A1-7DF1-4801-983B-493FB8615AE8}" destId="{0D9DC735-8CBD-4E9E-8512-92E2BBF4B240}" srcOrd="0" destOrd="0" presId="urn:microsoft.com/office/officeart/2005/8/layout/list1"/>
    <dgm:cxn modelId="{5B198AE6-4035-4E7D-9EDD-CB62508E2DBE}" srcId="{1E908C72-05FB-45B8-A85B-4FBABDC4E397}" destId="{3142FFF0-A159-4749-A777-56B74D94EC84}" srcOrd="2" destOrd="0" parTransId="{E11AF6CC-9334-4E31-8A95-0901E31504E8}" sibTransId="{064ABC84-2B83-403C-85C2-C0E306039600}"/>
    <dgm:cxn modelId="{5CD6A4E7-DDAE-4359-9FE1-C7B28B66938E}" srcId="{C00C35A1-7DF1-4801-983B-493FB8615AE8}" destId="{1E908C72-05FB-45B8-A85B-4FBABDC4E397}" srcOrd="1" destOrd="0" parTransId="{F05A2034-ED4E-4156-A82E-4DB123454EDF}" sibTransId="{89BD20C7-C5D9-43AF-BC6B-90ECE51089C7}"/>
    <dgm:cxn modelId="{718911EE-316F-4FB2-A426-EEC6478B301F}" type="presOf" srcId="{CFACF200-63A8-411F-99CB-7390DA013415}" destId="{0C05A034-BB17-4752-B9CF-577898C36D80}" srcOrd="1" destOrd="0" presId="urn:microsoft.com/office/officeart/2005/8/layout/list1"/>
    <dgm:cxn modelId="{12F5BDFC-73A7-419D-B97C-70874A13C1C0}" srcId="{61630332-70F1-40FF-8DB2-36EF1E0E8801}" destId="{7086483A-6B51-40A1-816F-3BFA1492343D}" srcOrd="0" destOrd="0" parTransId="{3DA3234C-FC6B-4FFE-9D9A-1D0587F58A0B}" sibTransId="{B13621D2-C7EC-4769-B736-41B7D95F8370}"/>
    <dgm:cxn modelId="{0C92CDEC-0A58-4E96-8599-EA02816CB426}" type="presParOf" srcId="{0D9DC735-8CBD-4E9E-8512-92E2BBF4B240}" destId="{5E7E330E-7555-486A-BFB2-EDEA46B3B0A0}" srcOrd="0" destOrd="0" presId="urn:microsoft.com/office/officeart/2005/8/layout/list1"/>
    <dgm:cxn modelId="{10EEBD7B-CAD1-450A-8B2B-DFE2A30DC407}" type="presParOf" srcId="{5E7E330E-7555-486A-BFB2-EDEA46B3B0A0}" destId="{0518DF77-D15B-47D8-9B96-A48E28054645}" srcOrd="0" destOrd="0" presId="urn:microsoft.com/office/officeart/2005/8/layout/list1"/>
    <dgm:cxn modelId="{1B5C79B4-FF91-472C-B653-179B31F3D168}" type="presParOf" srcId="{5E7E330E-7555-486A-BFB2-EDEA46B3B0A0}" destId="{4960F7C0-8772-4508-B117-66B6C55EF42E}" srcOrd="1" destOrd="0" presId="urn:microsoft.com/office/officeart/2005/8/layout/list1"/>
    <dgm:cxn modelId="{A8C19BA7-54A7-490E-8461-72082645D0F3}" type="presParOf" srcId="{0D9DC735-8CBD-4E9E-8512-92E2BBF4B240}" destId="{0296C579-621E-451D-A9A9-26EC108D718A}" srcOrd="1" destOrd="0" presId="urn:microsoft.com/office/officeart/2005/8/layout/list1"/>
    <dgm:cxn modelId="{882A04F9-1D19-436A-8ACC-0735518207A4}" type="presParOf" srcId="{0D9DC735-8CBD-4E9E-8512-92E2BBF4B240}" destId="{FD39EC5F-69CB-4989-BF83-34BDF7464427}" srcOrd="2" destOrd="0" presId="urn:microsoft.com/office/officeart/2005/8/layout/list1"/>
    <dgm:cxn modelId="{0CC84DE4-85C3-4C48-B83D-3246041F207E}" type="presParOf" srcId="{0D9DC735-8CBD-4E9E-8512-92E2BBF4B240}" destId="{2C49231A-0033-49DA-991D-35DCC7CF6F75}" srcOrd="3" destOrd="0" presId="urn:microsoft.com/office/officeart/2005/8/layout/list1"/>
    <dgm:cxn modelId="{6E7BF63B-3834-4911-9CF4-5A26991F7B00}" type="presParOf" srcId="{0D9DC735-8CBD-4E9E-8512-92E2BBF4B240}" destId="{E565FB03-92D0-47E4-84AF-C469B1460BBA}" srcOrd="4" destOrd="0" presId="urn:microsoft.com/office/officeart/2005/8/layout/list1"/>
    <dgm:cxn modelId="{74974040-ECF4-462F-B6BC-410184F1134D}" type="presParOf" srcId="{E565FB03-92D0-47E4-84AF-C469B1460BBA}" destId="{6A4BC8D5-E7A0-4CE0-B85D-1737D2BBAED9}" srcOrd="0" destOrd="0" presId="urn:microsoft.com/office/officeart/2005/8/layout/list1"/>
    <dgm:cxn modelId="{E96D67B7-0126-4ECF-A099-55116502AA15}" type="presParOf" srcId="{E565FB03-92D0-47E4-84AF-C469B1460BBA}" destId="{CC7237BA-9F59-49D7-A367-3703284CB1E0}" srcOrd="1" destOrd="0" presId="urn:microsoft.com/office/officeart/2005/8/layout/list1"/>
    <dgm:cxn modelId="{E2FF0921-F74E-497F-9ABB-A2AD74A262C9}" type="presParOf" srcId="{0D9DC735-8CBD-4E9E-8512-92E2BBF4B240}" destId="{0F84BDD5-8E88-4C59-A8AB-B72751933F1A}" srcOrd="5" destOrd="0" presId="urn:microsoft.com/office/officeart/2005/8/layout/list1"/>
    <dgm:cxn modelId="{8959A150-74FF-4297-B734-8B80F3DFCDBB}" type="presParOf" srcId="{0D9DC735-8CBD-4E9E-8512-92E2BBF4B240}" destId="{002D8A4B-DCA9-46F9-9DED-A8A19919C199}" srcOrd="6" destOrd="0" presId="urn:microsoft.com/office/officeart/2005/8/layout/list1"/>
    <dgm:cxn modelId="{D438864E-E72F-4EBC-8DB4-FE5E1DAC4EFC}" type="presParOf" srcId="{0D9DC735-8CBD-4E9E-8512-92E2BBF4B240}" destId="{FD2B3825-5742-46CA-AFC4-7C5FCB2F108C}" srcOrd="7" destOrd="0" presId="urn:microsoft.com/office/officeart/2005/8/layout/list1"/>
    <dgm:cxn modelId="{DE4F354B-B00D-4D59-90F6-43C6399F5070}" type="presParOf" srcId="{0D9DC735-8CBD-4E9E-8512-92E2BBF4B240}" destId="{B08B5CF8-A996-43AE-A8B3-C7912016D8F9}" srcOrd="8" destOrd="0" presId="urn:microsoft.com/office/officeart/2005/8/layout/list1"/>
    <dgm:cxn modelId="{209ABDD2-4312-40DC-AF3A-979D29399376}" type="presParOf" srcId="{B08B5CF8-A996-43AE-A8B3-C7912016D8F9}" destId="{468BE00F-231B-43A0-8502-08E8F729D611}" srcOrd="0" destOrd="0" presId="urn:microsoft.com/office/officeart/2005/8/layout/list1"/>
    <dgm:cxn modelId="{B391F939-E289-4958-BD25-90DD4978F017}" type="presParOf" srcId="{B08B5CF8-A996-43AE-A8B3-C7912016D8F9}" destId="{0C05A034-BB17-4752-B9CF-577898C36D80}" srcOrd="1" destOrd="0" presId="urn:microsoft.com/office/officeart/2005/8/layout/list1"/>
    <dgm:cxn modelId="{D9A908F3-6839-4058-9E8A-9F6B8743163A}" type="presParOf" srcId="{0D9DC735-8CBD-4E9E-8512-92E2BBF4B240}" destId="{38024105-97C2-44C1-97C7-4B826C263D94}" srcOrd="9" destOrd="0" presId="urn:microsoft.com/office/officeart/2005/8/layout/list1"/>
    <dgm:cxn modelId="{B51AEDD1-8B50-472A-98D8-52307BC62BE1}" type="presParOf" srcId="{0D9DC735-8CBD-4E9E-8512-92E2BBF4B240}" destId="{82E4B3A3-FB55-4394-90FF-850D0CEEEBB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39EC5F-69CB-4989-BF83-34BDF7464427}">
      <dsp:nvSpPr>
        <dsp:cNvPr id="0" name=""/>
        <dsp:cNvSpPr/>
      </dsp:nvSpPr>
      <dsp:spPr>
        <a:xfrm>
          <a:off x="0" y="339272"/>
          <a:ext cx="10428047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332" tIns="312420" rIns="809332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Gotham Medium" pitchFamily="2" charset="0"/>
            </a:rPr>
            <a:t>Due March 29, 2024</a:t>
          </a:r>
          <a:endParaRPr lang="en-US" sz="1500" kern="1200" dirty="0">
            <a:latin typeface="Gotham Medium" pitchFamily="2" charset="0"/>
          </a:endParaRPr>
        </a:p>
      </dsp:txBody>
      <dsp:txXfrm>
        <a:off x="0" y="339272"/>
        <a:ext cx="10428047" cy="626062"/>
      </dsp:txXfrm>
    </dsp:sp>
    <dsp:sp modelId="{4960F7C0-8772-4508-B117-66B6C55EF42E}">
      <dsp:nvSpPr>
        <dsp:cNvPr id="0" name=""/>
        <dsp:cNvSpPr/>
      </dsp:nvSpPr>
      <dsp:spPr>
        <a:xfrm>
          <a:off x="521402" y="117872"/>
          <a:ext cx="7299632" cy="442800"/>
        </a:xfrm>
        <a:prstGeom prst="roundRect">
          <a:avLst/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75909" tIns="0" rIns="27590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latin typeface="Gotham Medium" pitchFamily="2" charset="0"/>
            </a:rPr>
            <a:t>Budget - Fiscal Year 24-25 </a:t>
          </a:r>
        </a:p>
      </dsp:txBody>
      <dsp:txXfrm>
        <a:off x="543018" y="139488"/>
        <a:ext cx="7256400" cy="399568"/>
      </dsp:txXfrm>
    </dsp:sp>
    <dsp:sp modelId="{002D8A4B-DCA9-46F9-9DED-A8A19919C199}">
      <dsp:nvSpPr>
        <dsp:cNvPr id="0" name=""/>
        <dsp:cNvSpPr/>
      </dsp:nvSpPr>
      <dsp:spPr>
        <a:xfrm>
          <a:off x="0" y="1267735"/>
          <a:ext cx="10428047" cy="2315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332" tIns="312420" rIns="809332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Gotham Medium" pitchFamily="2" charset="0"/>
            </a:rPr>
            <a:t>Excel version of Reporting Template</a:t>
          </a:r>
          <a:endParaRPr lang="en-US" sz="1500" kern="1200" dirty="0">
            <a:latin typeface="Gotham Medium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Gotham Medium" pitchFamily="2" charset="0"/>
            </a:rPr>
            <a:t>Invoices/Receipts</a:t>
          </a:r>
          <a:endParaRPr lang="en-US" sz="1500" kern="1200" dirty="0">
            <a:latin typeface="Gotham Medium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Gotham Medium" pitchFamily="2" charset="0"/>
            </a:rPr>
            <a:t>Check Request Forms                         </a:t>
          </a:r>
          <a:endParaRPr lang="en-US" sz="1500" kern="1200" dirty="0">
            <a:latin typeface="Gotham Medium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Gotham Medium" pitchFamily="2" charset="0"/>
            </a:rPr>
            <a:t>Check Images</a:t>
          </a:r>
          <a:endParaRPr lang="en-US" sz="1500" kern="1200" dirty="0">
            <a:latin typeface="Gotham Medium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Gotham Medium" pitchFamily="2" charset="0"/>
            </a:rPr>
            <a:t>List of attendees for meal &amp; entertainment expenses</a:t>
          </a:r>
          <a:endParaRPr lang="en-US" sz="1500" kern="1200" dirty="0">
            <a:latin typeface="Gotham Medium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Gotham Medium" pitchFamily="2" charset="0"/>
            </a:rPr>
            <a:t>List of all gifts/prizes &amp; recipients list</a:t>
          </a:r>
          <a:endParaRPr lang="en-US" sz="1500" kern="1200" dirty="0">
            <a:latin typeface="Gotham Medium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Gotham Medium" pitchFamily="2" charset="0"/>
            </a:rPr>
            <a:t>Deposit receipts with detail </a:t>
          </a:r>
          <a:endParaRPr lang="en-US" sz="1500" kern="1200" dirty="0">
            <a:latin typeface="Gotham Medium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Gotham Medium" pitchFamily="2" charset="0"/>
            </a:rPr>
            <a:t>Petty Cash Register</a:t>
          </a:r>
        </a:p>
      </dsp:txBody>
      <dsp:txXfrm>
        <a:off x="0" y="1267735"/>
        <a:ext cx="10428047" cy="2315250"/>
      </dsp:txXfrm>
    </dsp:sp>
    <dsp:sp modelId="{CC7237BA-9F59-49D7-A367-3703284CB1E0}">
      <dsp:nvSpPr>
        <dsp:cNvPr id="0" name=""/>
        <dsp:cNvSpPr/>
      </dsp:nvSpPr>
      <dsp:spPr>
        <a:xfrm>
          <a:off x="521402" y="1046335"/>
          <a:ext cx="7299632" cy="442800"/>
        </a:xfrm>
        <a:prstGeom prst="roundRect">
          <a:avLst/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75909" tIns="0" rIns="27590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Gotham Medium" pitchFamily="2" charset="0"/>
            </a:rPr>
            <a:t>Monthly Financial Reports  </a:t>
          </a:r>
          <a:endParaRPr lang="en-US" sz="1500" kern="1200" dirty="0">
            <a:latin typeface="Gotham Medium" pitchFamily="2" charset="0"/>
          </a:endParaRPr>
        </a:p>
      </dsp:txBody>
      <dsp:txXfrm>
        <a:off x="543018" y="1067951"/>
        <a:ext cx="7256400" cy="399568"/>
      </dsp:txXfrm>
    </dsp:sp>
    <dsp:sp modelId="{82E4B3A3-FB55-4394-90FF-850D0CEEEBB4}">
      <dsp:nvSpPr>
        <dsp:cNvPr id="0" name=""/>
        <dsp:cNvSpPr/>
      </dsp:nvSpPr>
      <dsp:spPr>
        <a:xfrm>
          <a:off x="0" y="3885385"/>
          <a:ext cx="10428047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332" tIns="312420" rIns="809332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Gotham Medium" pitchFamily="2" charset="0"/>
            </a:rPr>
            <a:t>List all outstanding checks and deposits </a:t>
          </a:r>
          <a:endParaRPr lang="en-US" sz="1500" kern="1200" dirty="0">
            <a:latin typeface="Gotham Medium" pitchFamily="2" charset="0"/>
          </a:endParaRPr>
        </a:p>
      </dsp:txBody>
      <dsp:txXfrm>
        <a:off x="0" y="3885385"/>
        <a:ext cx="10428047" cy="626062"/>
      </dsp:txXfrm>
    </dsp:sp>
    <dsp:sp modelId="{0C05A034-BB17-4752-B9CF-577898C36D80}">
      <dsp:nvSpPr>
        <dsp:cNvPr id="0" name=""/>
        <dsp:cNvSpPr/>
      </dsp:nvSpPr>
      <dsp:spPr>
        <a:xfrm>
          <a:off x="521402" y="3663985"/>
          <a:ext cx="7299632" cy="442800"/>
        </a:xfrm>
        <a:prstGeom prst="roundRect">
          <a:avLst/>
        </a:prstGeom>
        <a:solidFill>
          <a:schemeClr val="dk1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275909" tIns="0" rIns="27590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Gotham Medium" pitchFamily="2" charset="0"/>
            </a:rPr>
            <a:t>Bank Statement Reconciliation</a:t>
          </a:r>
          <a:endParaRPr lang="en-US" sz="1500" kern="1200" dirty="0">
            <a:latin typeface="Gotham Medium" pitchFamily="2" charset="0"/>
          </a:endParaRPr>
        </a:p>
      </dsp:txBody>
      <dsp:txXfrm>
        <a:off x="543018" y="3685601"/>
        <a:ext cx="7256400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0285B-2FE3-41C2-BF2B-18E95DBB53BC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F4941-F709-4BA5-886B-712519126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69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84E48FA4-7BF4-4824-82C0-A9559EB179DB}" type="slidenum">
              <a:rPr lang="en-US" alt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</a:t>
            </a:fld>
            <a:endParaRPr lang="en-US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59272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5ECE7-5F20-3BA1-AB73-07FE05B49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3DDA78-70F7-1BBA-FC43-8C2DF6044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BFD93B-2883-CD12-2C85-49E9BF3D2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Thank the local section leadership for being there. We do all this work together – maybe tell a little of your story as a volunteer with CWEA and how you got involved and how it is meaningful to your career.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D6B0C-523E-33E8-F2CF-4491E060C2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84E48FA4-7BF4-4824-82C0-A9559EB179DB}" type="slidenum">
              <a:rPr lang="en-US" alt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10</a:t>
            </a:fld>
            <a:endParaRPr lang="en-US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400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Reminder of the importance of the LS Officer and the role they 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2F114-785F-0348-AF51-4C00FBC4E1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91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Luckily, you have help!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E48FA4-7BF4-4824-82C0-A9559EB179D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45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8475" y="639763"/>
            <a:ext cx="1847850" cy="1039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Tons of resources available on the CWEA website, accessible by visiting leaders.cwea.org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E48FA4-7BF4-4824-82C0-A9559EB179D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467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1BC00-958E-8C4A-BE7F-51DB9A11E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023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This section can be skipped if LS bookkeeping is done by HQ.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2F114-785F-0348-AF51-4C00FBC4E1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94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Reminder that documentation is important, timely, and ensures compliance and good legal, nonprofit standing.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2F114-785F-0348-AF51-4C00FBC4E1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581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Review of compliance tasks required of LS Treasurers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2F114-785F-0348-AF51-4C00FBC4E1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940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4486D-4964-0BBF-C851-3ABE40E2B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CB5D4F-9B5A-3CC3-99B0-98A20D74CC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693434-C37E-EE35-50B5-AF95E5EAB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Local sections who do their own books must do a monthly bank reconciliation and submit to CWEA. When CWEA does LS books CWEA takes care of this task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0CA205-6CAE-24FC-280D-1DC6CF5641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2F114-785F-0348-AF51-4C00FBC4E1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850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F67EE-F26B-1DE4-64C7-096CFE0DD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576EA7-A7AA-630B-4806-1A45229813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82ACB8-4A8F-B555-DF0E-A636B5CE47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Local sections who do their own books must do a monthly expense and revenue summary and ensure that the beginning and ending balances tie to the monthly bank statement. When CWEA does LS books CWEA takes care of this task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9F56F-84F3-15ED-6966-DDFEA4CB04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2F114-785F-0348-AF51-4C00FBC4E1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99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E95BA-EF24-A0BB-0F05-14ABA15AF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3D6C72-7BBE-0042-A63A-96D4FB9FF8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C8689A-AE01-2AD9-A9BD-2CDE315F0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1929" indent="-281929" eaLnBrk="1" hangingPunct="1"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  <a:buSzPct val="200000"/>
              <a:buFontTx/>
              <a:buChar char="•"/>
            </a:pPr>
            <a:r>
              <a:rPr lang="en-US" altLang="en-US" dirty="0"/>
              <a:t>Thanks for having me</a:t>
            </a:r>
          </a:p>
          <a:p>
            <a:pPr marL="281929" indent="-281929" eaLnBrk="1" hangingPunct="1"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  <a:buSzPct val="200000"/>
              <a:buFontTx/>
              <a:buChar char="•"/>
            </a:pPr>
            <a:r>
              <a:rPr lang="en-US" altLang="en-US" dirty="0"/>
              <a:t>Introduce yourself if no one has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Thank the local section leadership for being there. We do all this work together – maybe tell a little of your story as a volunteer with CWEA and how you got involved and how it is meaningful to your career.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8DB23-6622-5A84-AC23-732480FE5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84E48FA4-7BF4-4824-82C0-A9559EB179DB}" type="slidenum">
              <a:rPr lang="en-US" alt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</a:t>
            </a:fld>
            <a:endParaRPr lang="en-US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9242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Reminder – state bookkeeping service is designed to make life easier for LS Treasurers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2F114-785F-0348-AF51-4C00FBC4E1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244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98C80-4B58-1CCE-41F0-A2ED34BA1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169FD0-F1E5-8E1F-85E9-8577A9C1BE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61FEAC-7E89-3504-79F8-A500DA563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PRESENTER - MARK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8187-DECA-BC29-1A39-6C6D8E6553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2F114-785F-0348-AF51-4C00FBC4E1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681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making it easier for Local Sections to contact staff.</a:t>
            </a:r>
          </a:p>
          <a:p>
            <a:r>
              <a:rPr lang="en-US" dirty="0"/>
              <a:t>Email  help@cwea.org to get your request going.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E48FA4-7BF4-4824-82C0-A9559EB179D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744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E48FA4-7BF4-4824-82C0-A9559EB179D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074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E48FA4-7BF4-4824-82C0-A9559EB179D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494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FAEDB-29F5-6247-AAC1-3BABCEF9C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9DF77F-62D2-7CB5-FDE3-6A18A945A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E4712B-6C46-360A-D862-501DB031A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PRESENTER - MARK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71081-3916-594C-C9C6-819E520E98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2F114-785F-0348-AF51-4C00FBC4E1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8235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CWEA Community is a new online platform to facilitate conversations amongst members based on their interest areas and location – </a:t>
            </a:r>
          </a:p>
          <a:p>
            <a:r>
              <a:rPr lang="en-US" dirty="0"/>
              <a:t>it is a great way to </a:t>
            </a:r>
          </a:p>
          <a:p>
            <a:r>
              <a:rPr lang="en-US" dirty="0"/>
              <a:t>engage with local members, </a:t>
            </a:r>
          </a:p>
          <a:p>
            <a:r>
              <a:rPr lang="en-US" dirty="0"/>
              <a:t>generate interest in volunteering, </a:t>
            </a:r>
          </a:p>
          <a:p>
            <a:r>
              <a:rPr lang="en-US" dirty="0"/>
              <a:t>and get help for events. </a:t>
            </a:r>
          </a:p>
          <a:p>
            <a:endParaRPr lang="en-US" dirty="0"/>
          </a:p>
          <a:p>
            <a:r>
              <a:rPr lang="en-US" dirty="0"/>
              <a:t>We will be discussing ways to leverage this platform at upcoming NRC/SRC meetings – please come with recommendations, suggestions and success stories!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F4941-F709-4BA5-886B-71251912615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689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 aware of email scammers.</a:t>
            </a:r>
            <a:br>
              <a:rPr lang="en-US" dirty="0"/>
            </a:br>
            <a:r>
              <a:rPr lang="en-US" sz="1200" i="0" dirty="0">
                <a:solidFill>
                  <a:srgbClr val="280071"/>
                </a:solidFill>
                <a:effectLst/>
                <a:latin typeface="Century Gothic" panose="020B0502020202020204" pitchFamily="34" charset="0"/>
              </a:rPr>
              <a:t>CWEA staff and leaders </a:t>
            </a:r>
            <a:r>
              <a:rPr lang="en-US" sz="1200" b="1" i="0" dirty="0">
                <a:solidFill>
                  <a:srgbClr val="280071"/>
                </a:solidFill>
                <a:effectLst/>
                <a:latin typeface="Century Gothic" panose="020B0502020202020204" pitchFamily="34" charset="0"/>
              </a:rPr>
              <a:t>will never ask you to purchase items or pay vendors </a:t>
            </a:r>
            <a:r>
              <a:rPr lang="en-US" sz="1200" i="0" dirty="0">
                <a:solidFill>
                  <a:srgbClr val="280071"/>
                </a:solidFill>
                <a:effectLst/>
                <a:latin typeface="Century Gothic" panose="020B0502020202020204" pitchFamily="34" charset="0"/>
              </a:rPr>
              <a:t>on their behalf.</a:t>
            </a:r>
          </a:p>
          <a:p>
            <a:r>
              <a:rPr lang="en-US" dirty="0"/>
              <a:t>Visit leaders.cwea.org more info about avoiding scams.</a:t>
            </a:r>
          </a:p>
          <a:p>
            <a:r>
              <a:rPr lang="en-US" dirty="0"/>
              <a:t>Also be aware of copyrights on photos, artwork, music and videos. </a:t>
            </a:r>
          </a:p>
          <a:p>
            <a:r>
              <a:rPr lang="en-US" dirty="0"/>
              <a:t>Ask CWEA staff for guidance whenever you need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1BC00-958E-8C4A-BE7F-51DB9A11E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6838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86AF5-DF0B-615B-B85A-AB7D03850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B5BE8-8532-00E1-D359-1D56CDC9F8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91E6C1-225A-7DAD-1C8E-4411FE31A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Raffles are regulated in the state of California as a game of chance by the Office of the Attorney General.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Allowing additional chances to win in exchange for a scholarship donation </a:t>
            </a:r>
            <a:r>
              <a:rPr lang="en-US" b="1" dirty="0"/>
              <a:t>also counts as a raffle.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41023-7927-2149-72B5-20BAE89382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1BC00-958E-8C4A-BE7F-51DB9A11E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6730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images mush have appropriate copyright clearance and attribution to the copyright holder and/or photographer. </a:t>
            </a:r>
          </a:p>
          <a:p>
            <a:r>
              <a:rPr lang="en-US" b="0" i="0" dirty="0">
                <a:solidFill>
                  <a:srgbClr val="E2EEFF"/>
                </a:solidFill>
                <a:effectLst/>
                <a:highlight>
                  <a:srgbClr val="3A3F50"/>
                </a:highlight>
                <a:latin typeface="Google Sans"/>
              </a:rPr>
              <a:t>You cannot download or use images from Google or any other </a:t>
            </a:r>
            <a:r>
              <a:rPr lang="en-US" b="0" i="0">
                <a:solidFill>
                  <a:srgbClr val="E2EEFF"/>
                </a:solidFill>
                <a:effectLst/>
                <a:highlight>
                  <a:srgbClr val="3A3F50"/>
                </a:highlight>
                <a:latin typeface="Google Sans"/>
              </a:rPr>
              <a:t>search engine without </a:t>
            </a:r>
            <a:r>
              <a:rPr lang="en-US" b="0" i="0" dirty="0">
                <a:solidFill>
                  <a:srgbClr val="E2EEFF"/>
                </a:solidFill>
                <a:effectLst/>
                <a:highlight>
                  <a:srgbClr val="3A3F50"/>
                </a:highlight>
                <a:latin typeface="Google Sans"/>
              </a:rPr>
              <a:t>seeking permission from the </a:t>
            </a:r>
            <a:r>
              <a:rPr lang="en-US" b="0" i="0">
                <a:solidFill>
                  <a:srgbClr val="E2EEFF"/>
                </a:solidFill>
                <a:effectLst/>
                <a:highlight>
                  <a:srgbClr val="3A3F50"/>
                </a:highlight>
                <a:latin typeface="Google Sans"/>
              </a:rPr>
              <a:t>copyright holder.</a:t>
            </a:r>
            <a:r>
              <a:rPr lang="en-US" b="0" i="0" dirty="0">
                <a:solidFill>
                  <a:srgbClr val="E2EEFF"/>
                </a:solidFill>
                <a:effectLst/>
                <a:highlight>
                  <a:srgbClr val="3A3F50"/>
                </a:highlight>
                <a:latin typeface="Google San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F4941-F709-4BA5-886B-71251912615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7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34D01-E8F7-1551-A32D-54680F24E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5F866E-56F7-61B9-81A1-5EA1410F8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6F99C1-C0BE-47B2-6C2D-194B31627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1929" indent="-281929" eaLnBrk="1" hangingPunct="1"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  <a:buSzPct val="200000"/>
              <a:buFontTx/>
              <a:buChar char="•"/>
            </a:pPr>
            <a:r>
              <a:rPr lang="en-US" altLang="en-US" dirty="0"/>
              <a:t>Thanks for having me</a:t>
            </a:r>
          </a:p>
          <a:p>
            <a:pPr marL="281929" indent="-281929" eaLnBrk="1" hangingPunct="1"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  <a:buSzPct val="200000"/>
              <a:buFontTx/>
              <a:buChar char="•"/>
            </a:pPr>
            <a:r>
              <a:rPr lang="en-US" altLang="en-US" dirty="0"/>
              <a:t>Introduce yourself if no one has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Thank the local section leadership for being there. We do all this work together – maybe tell a little of your story as a volunteer with CWEA and how you got involved and how it is meaningful to your career.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FD71E-5404-D974-3731-271DEE037C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84E48FA4-7BF4-4824-82C0-A9559EB179DB}" type="slidenum">
              <a:rPr lang="en-US" alt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3</a:t>
            </a:fld>
            <a:endParaRPr lang="en-US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8970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2F114-785F-0348-AF51-4C00FBC4E1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405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5002A-7B70-AA99-3B87-2117735BF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EE1FA2-E407-F585-06F3-E70137A4C3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1D7A2F-83D4-6BA0-B752-377704CE9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Thank the local section leadership for being there. We do all this work together – maybe tell a little of your story as a volunteer with CWEA and how you got involved and how it is meaningful to your career.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D41C2-CDFF-3C0B-BB40-4CC2DEC9E0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84E48FA4-7BF4-4824-82C0-A9559EB179DB}" type="slidenum">
              <a:rPr lang="en-US" alt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4</a:t>
            </a:fld>
            <a:endParaRPr lang="en-US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2471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1BC00-958E-8C4A-BE7F-51DB9A11E1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20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4A529-00E3-4DC8-A5A0-82ED849A418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811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546100" y="671513"/>
            <a:ext cx="1943100" cy="1092200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0217" indent="-319314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7257" indent="-255451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8160" indent="-255451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99064" indent="-255451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569C1-C17C-46B8-972F-CC7BD87CD8A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627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 local sections across the state, divided into the Norther Regional and Southern Regional Committees</a:t>
            </a:r>
          </a:p>
          <a:p>
            <a:endParaRPr lang="en-US" dirty="0"/>
          </a:p>
          <a:p>
            <a:r>
              <a:rPr lang="en-US" dirty="0"/>
              <a:t>Discuss the importance of participating in NRC/SRC </a:t>
            </a:r>
          </a:p>
          <a:p>
            <a:r>
              <a:rPr lang="en-US" dirty="0"/>
              <a:t>- get organizational updates from volunteer leaders and key staff</a:t>
            </a:r>
          </a:p>
          <a:p>
            <a:r>
              <a:rPr lang="en-US" dirty="0"/>
              <a:t>- find out about opportunities to collaborate across sections</a:t>
            </a:r>
          </a:p>
          <a:p>
            <a:r>
              <a:rPr lang="en-US" dirty="0"/>
              <a:t>- learn about successful programs from other local leaders you can replicate at your section.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30B12-2027-E748-A866-2C41B785D1B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885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this work is supported by CWEA’s professional staff, who execute the program of work on behalf of the CWEA Board of Directors.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1BC00-958E-8C4A-BE7F-51DB9A11E1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825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9C557-069E-1D55-BFFC-0E7A4D2ED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2C21D-FB3A-576A-9A62-4D1285223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D038E-1505-229C-8F7D-A51FD289C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E99E-C058-4958-87FC-6D67AB14EAB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32F40-821F-3E12-8A08-535E2628E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5BA2A-A6D1-94BE-52C1-F6F7D32E8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EF6E-2BD8-46FC-A573-5C25C9691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9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EFEF-A7E5-627A-BC3C-79DFC218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D93757-EFA9-DB24-3F2E-6A6B19A70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F94A0-F56C-CCAE-450B-F0A6D8B3A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E99E-C058-4958-87FC-6D67AB14EAB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114B8-015D-1314-B1B7-DDA982598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E548B-2735-A81F-7440-74A11523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EF6E-2BD8-46FC-A573-5C25C9691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8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493B32-10E0-C880-EE7A-3DE623B648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31397-7639-45F9-9365-1B9B5116E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74E29-99DA-0A88-AB78-6FA33BEDC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E99E-C058-4958-87FC-6D67AB14EAB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E5548-3F72-56F8-C3E5-FCC315C8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BC743-7B09-4639-1D09-55FB43253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EF6E-2BD8-46FC-A573-5C25C9691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91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Slide-BlueBackgrou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water, blue, aqua, light&#10;&#10;Description automatically generated">
            <a:extLst>
              <a:ext uri="{FF2B5EF4-FFF2-40B4-BE49-F238E27FC236}">
                <a16:creationId xmlns:a16="http://schemas.microsoft.com/office/drawing/2014/main" id="{D71DFF6E-EDF2-C6D7-2C96-EDC91248D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2026B5-C58D-0FD2-26F9-097BC08AC5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8" y="6142009"/>
            <a:ext cx="1872298" cy="57684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385E3EE-AF48-3979-F723-72A491150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>
              <a:defRPr b="1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BDA069-71C9-B632-47C9-05D34D0B15DE}"/>
              </a:ext>
            </a:extLst>
          </p:cNvPr>
          <p:cNvSpPr txBox="1"/>
          <p:nvPr userDrawn="1"/>
        </p:nvSpPr>
        <p:spPr>
          <a:xfrm>
            <a:off x="10984860" y="145834"/>
            <a:ext cx="1156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Adobe stock</a:t>
            </a:r>
          </a:p>
        </p:txBody>
      </p:sp>
    </p:spTree>
    <p:extLst>
      <p:ext uri="{BB962C8B-B14F-4D97-AF65-F5344CB8AC3E}">
        <p14:creationId xmlns:p14="http://schemas.microsoft.com/office/powerpoint/2010/main" val="3714399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42D1BE-D62F-A243-9056-B7DDE3558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27"/>
            <a:ext cx="12191999" cy="682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04530-01B1-744C-BDE7-B2BB46E7CA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97007"/>
            <a:ext cx="9144000" cy="2387600"/>
          </a:xfrm>
        </p:spPr>
        <p:txBody>
          <a:bodyPr anchor="b"/>
          <a:lstStyle>
            <a:lvl1pPr algn="ctr">
              <a:defRPr sz="6000" b="1" spc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DFC8A-FA75-7F41-8518-87444787FA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64564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TAGLINE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18A72C-A445-F94B-8D0D-46B882842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5895" y="4453464"/>
            <a:ext cx="3180211" cy="69897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b="1" i="0" noProof="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C7ED56-3C15-4893-A98F-BD6E4E70C8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1019" y="368205"/>
            <a:ext cx="6054082" cy="1865225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BEF6926-3D10-4076-AF04-6D8B231C0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3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869798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15F27F-651E-5541-A578-233CC9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870173"/>
            <a:ext cx="12192000" cy="1987825"/>
          </a:xfrm>
          <a:prstGeom prst="rect">
            <a:avLst/>
          </a:prstGeom>
          <a:solidFill>
            <a:srgbClr val="29256C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b="1" i="0" noProof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04556-924E-0A44-B0D5-378451D87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27186"/>
            <a:ext cx="10515600" cy="1325563"/>
          </a:xfrm>
        </p:spPr>
        <p:txBody>
          <a:bodyPr>
            <a:normAutofit/>
          </a:bodyPr>
          <a:lstStyle>
            <a:lvl1pPr>
              <a:defRPr sz="4000" spc="0">
                <a:solidFill>
                  <a:srgbClr val="FFFFFF"/>
                </a:solidFill>
              </a:defRPr>
            </a:lvl1pPr>
          </a:lstStyle>
          <a:p>
            <a:r>
              <a:rPr lang="en-US" sz="4000" dirty="0"/>
              <a:t>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924644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80BBE-95FD-9644-B174-1B77CBE90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spc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81F66-0A59-0A41-AF4D-07C980BAB6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9256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46834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b="1" spc="0">
                <a:solidFill>
                  <a:srgbClr val="29246D"/>
                </a:solidFill>
              </a:defRPr>
            </a:lvl1pPr>
          </a:lstStyle>
          <a:p>
            <a:r>
              <a:rPr lang="en-US" dirty="0"/>
              <a:t>TEXT LAYOUT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9256C"/>
                </a:solidFill>
              </a:defRPr>
            </a:lvl1pPr>
            <a:lvl2pPr>
              <a:defRPr sz="2400">
                <a:solidFill>
                  <a:srgbClr val="29256C"/>
                </a:solidFill>
              </a:defRPr>
            </a:lvl2pPr>
            <a:lvl3pPr>
              <a:defRPr sz="2400">
                <a:solidFill>
                  <a:srgbClr val="29256C"/>
                </a:solidFill>
              </a:defRPr>
            </a:lvl3pPr>
            <a:lvl4pPr>
              <a:defRPr sz="2400">
                <a:solidFill>
                  <a:srgbClr val="29256C"/>
                </a:solidFill>
              </a:defRPr>
            </a:lvl4pPr>
            <a:lvl5pPr>
              <a:defRPr sz="240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9256C"/>
                </a:solidFill>
              </a:defRPr>
            </a:lvl1pPr>
            <a:lvl2pPr>
              <a:defRPr sz="2400">
                <a:solidFill>
                  <a:srgbClr val="29256C"/>
                </a:solidFill>
              </a:defRPr>
            </a:lvl2pPr>
            <a:lvl3pPr>
              <a:defRPr sz="2400">
                <a:solidFill>
                  <a:srgbClr val="29256C"/>
                </a:solidFill>
              </a:defRPr>
            </a:lvl3pPr>
            <a:lvl4pPr>
              <a:defRPr sz="2400">
                <a:solidFill>
                  <a:srgbClr val="29256C"/>
                </a:solidFill>
              </a:defRPr>
            </a:lvl4pPr>
            <a:lvl5pPr>
              <a:defRPr sz="240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1ADCA-1254-DC48-9E28-55C3AF1B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256C"/>
                </a:solidFill>
              </a:defRPr>
            </a:lvl1pPr>
          </a:lstStyle>
          <a:p>
            <a:fld id="{CDE1D656-8B92-7C4C-9F5F-50055A4483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EF2C82-41A2-A441-A1EF-3882C05E5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54C854-EF9D-8646-84A7-6483D01A51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3313"/>
            <a:ext cx="10515600" cy="587375"/>
          </a:xfrm>
        </p:spPr>
        <p:txBody>
          <a:bodyPr/>
          <a:lstStyle>
            <a:lvl1pPr marL="0" indent="0" algn="ctr">
              <a:buNone/>
              <a:defRPr/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 Here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229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377B-2D9E-5C4C-917B-24588C2D5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A2F9D-F2DB-3D4C-A0D7-FB0D4631E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5305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D683A-4A90-8743-9E3B-1682A3535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15141"/>
            <a:ext cx="5157787" cy="3684588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>
              <a:defRPr b="0" i="0">
                <a:solidFill>
                  <a:srgbClr val="FFFFFF"/>
                </a:solidFill>
                <a:latin typeface="Gotham Book" pitchFamily="2" charset="0"/>
              </a:defRPr>
            </a:lvl2pPr>
            <a:lvl3pPr marL="914400" indent="0">
              <a:buNone/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F7ADD9-188B-904A-BC93-64C9FA9CE5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06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mparison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496"/>
            <a:ext cx="10515600" cy="1325563"/>
          </a:xfrm>
        </p:spPr>
        <p:txBody>
          <a:bodyPr/>
          <a:lstStyle>
            <a:lvl1pPr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878383" y="2728983"/>
            <a:ext cx="34959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6206780" y="2728983"/>
            <a:ext cx="34959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C31C7A6-8F1E-7D4F-970E-E559FB759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81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0665"/>
            <a:ext cx="10515600" cy="1325563"/>
          </a:xfrm>
        </p:spPr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sz="3000">
                <a:solidFill>
                  <a:srgbClr val="29256C"/>
                </a:solidFill>
              </a:defRPr>
            </a:lvl1pPr>
            <a:lvl2pPr>
              <a:defRPr sz="240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 sz="3000">
                <a:solidFill>
                  <a:srgbClr val="29256C"/>
                </a:solidFill>
              </a:defRPr>
            </a:lvl1pPr>
            <a:lvl2pPr>
              <a:defRPr sz="240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878383" y="2728983"/>
            <a:ext cx="3495996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6206780" y="2728983"/>
            <a:ext cx="3495996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16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A2308-56B5-0F19-C926-881DBC436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60E97-BAE0-3C6A-9819-B319CD6D7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29F1B-6633-D9C2-1BB9-B09192F21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E99E-C058-4958-87FC-6D67AB14EAB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AD741-565C-752A-A680-E6A1F6772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D1802-7254-413A-174F-887DF22E0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EF6E-2BD8-46FC-A573-5C25C9691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00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hart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67871"/>
            <a:ext cx="3932237" cy="625215"/>
          </a:xfrm>
        </p:spPr>
        <p:txBody>
          <a:bodyPr anchor="t"/>
          <a:lstStyle>
            <a:lvl1pPr algn="l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193C8F-3E1D-D846-8435-3F8DDF197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17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2279" y="981632"/>
            <a:ext cx="3932237" cy="826477"/>
          </a:xfrm>
        </p:spPr>
        <p:txBody>
          <a:bodyPr anchor="t"/>
          <a:lstStyle>
            <a:lvl1pPr algn="l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5649" y="992187"/>
            <a:ext cx="6172200" cy="4873625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2279" y="2047794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0DB9C0-BC40-6147-AA83-28E2D2F99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5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2279" y="981632"/>
            <a:ext cx="3932237" cy="826477"/>
          </a:xfrm>
        </p:spPr>
        <p:txBody>
          <a:bodyPr anchor="t"/>
          <a:lstStyle>
            <a:lvl1pPr algn="l">
              <a:defRPr sz="3200" b="1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5649" y="992187"/>
            <a:ext cx="6172200" cy="4873625"/>
          </a:xfrm>
        </p:spPr>
        <p:txBody>
          <a:bodyPr/>
          <a:lstStyle>
            <a:lvl1pPr>
              <a:defRPr sz="3200">
                <a:solidFill>
                  <a:srgbClr val="29256C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2279" y="2047794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174D1-51B6-374E-A47C-92E2CC0FC3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21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Image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EA556D-9A89-DE45-9B41-0E3C3456D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1727" y="1292225"/>
            <a:ext cx="12203724" cy="5565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6896" y="-82062"/>
            <a:ext cx="12238896" cy="1374287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BIG IMAGE SLIDE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A382F-CCC6-FE43-848B-E2D14390B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31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6896" y="16331"/>
            <a:ext cx="12227171" cy="1275894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VIDEO SLIDE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5E95B-922E-5644-97BD-28171DAD3A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7CB41-6617-D64B-8EED-74A5433880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820873" y="1547446"/>
            <a:ext cx="8671281" cy="4568385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Gotham Book" pitchFamily="2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648772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Question and Answer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84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ank You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35D06E7-A895-8546-9621-FF61DCA13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7"/>
            <a:ext cx="12192000" cy="682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25000"/>
            <a:ext cx="10515600" cy="1325563"/>
          </a:xfrm>
        </p:spPr>
        <p:txBody>
          <a:bodyPr/>
          <a:lstStyle>
            <a:lvl1pPr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185500"/>
            <a:ext cx="5181600" cy="1902313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3185500"/>
            <a:ext cx="5181600" cy="1902313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  <a:p>
            <a:pPr lvl="1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604E71-E87F-BB4E-A168-CD3640495A54}"/>
              </a:ext>
            </a:extLst>
          </p:cNvPr>
          <p:cNvSpPr txBox="1">
            <a:spLocks/>
          </p:cNvSpPr>
          <p:nvPr userDrawn="1"/>
        </p:nvSpPr>
        <p:spPr>
          <a:xfrm>
            <a:off x="838200" y="5881396"/>
            <a:ext cx="10515600" cy="782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Gotham Bold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7677 </a:t>
            </a:r>
            <a:r>
              <a:rPr lang="en-US" sz="2000" b="0" i="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Oakport</a:t>
            </a:r>
            <a:r>
              <a:rPr lang="en-US" sz="2000" b="0" i="0" dirty="0">
                <a:solidFill>
                  <a:schemeClr val="accent1"/>
                </a:solidFill>
                <a:latin typeface="Century Gothic" panose="020B0502020202020204" pitchFamily="34" charset="0"/>
              </a:rPr>
              <a:t> Street Suite 1030 Oakland CA 94621</a:t>
            </a:r>
            <a:br>
              <a:rPr lang="en-US" sz="2000" b="0" i="0" dirty="0">
                <a:solidFill>
                  <a:schemeClr val="accent1"/>
                </a:solidFill>
                <a:latin typeface="Century Gothic" panose="020B0502020202020204" pitchFamily="34" charset="0"/>
              </a:rPr>
            </a:br>
            <a:r>
              <a:rPr lang="en-US" sz="2000" b="0" i="0" dirty="0">
                <a:solidFill>
                  <a:schemeClr val="accent1"/>
                </a:solidFill>
                <a:latin typeface="Century Gothic" panose="020B0502020202020204" pitchFamily="34" charset="0"/>
              </a:rPr>
              <a:t>510.382.7800 | </a:t>
            </a:r>
            <a:r>
              <a:rPr lang="en-US" sz="2000" b="1" i="0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www.cwea.org</a:t>
            </a:r>
            <a:r>
              <a:rPr lang="en-US" sz="2000" b="1" i="0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n-US" sz="1100" b="0" i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73C60B-365E-8846-9C7E-53C003F292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2929" y="5210201"/>
            <a:ext cx="2178541" cy="6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0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EEE4E-6A7F-460F-B075-FEF760FAB6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344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A2961-71C6-4CAA-A41A-28C47B81CB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087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0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E071-38A6-DE79-DEAD-80810A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E58DF-3024-B6F0-B367-FEC2C34FD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BBE6D-1F98-7743-DAE4-1E5C8C533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E99E-C058-4958-87FC-6D67AB14EAB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66DAA-2133-8C0A-48D9-67C1AF066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F9B0B-52F5-4735-20DC-7C2DE900B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EF6E-2BD8-46FC-A573-5C25C9691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33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80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5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56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30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08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003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496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24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91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7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4895E-C38C-0639-B1C4-5C42E7E9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50B2F-17A5-0242-305B-F4A95C6CA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B55EAA-50B5-7E05-26D0-92FC511B0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9BCE8D-6639-3F14-5CD9-A65D4ED3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E99E-C058-4958-87FC-6D67AB14EAB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DFBCE-F170-A9A0-E753-8254ECD17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6CB1-7097-DA87-FE24-F2306DCE5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EF6E-2BD8-46FC-A573-5C25C9691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17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6896" y="16331"/>
            <a:ext cx="12227171" cy="1275894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VIDEO SLIDE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5E95B-922E-5644-97BD-28171DAD3A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7CB41-6617-D64B-8EED-74A5433880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820873" y="1547446"/>
            <a:ext cx="8671281" cy="4568385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Gotham Book" pitchFamily="2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29121794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42D1BE-D62F-A243-9056-B7DDE3558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27"/>
            <a:ext cx="12191999" cy="682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04530-01B1-744C-BDE7-B2BB46E7CA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97007"/>
            <a:ext cx="9144000" cy="2387600"/>
          </a:xfrm>
        </p:spPr>
        <p:txBody>
          <a:bodyPr anchor="b"/>
          <a:lstStyle>
            <a:lvl1pPr algn="ctr">
              <a:defRPr sz="6000" b="1" spc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DFC8A-FA75-7F41-8518-87444787FA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64564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TAGLINE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18A72C-A445-F94B-8D0D-46B882842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5895" y="4453464"/>
            <a:ext cx="3180211" cy="69897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b="1" i="0" noProof="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C7ED56-3C15-4893-A98F-BD6E4E70C8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1019" y="368205"/>
            <a:ext cx="6054082" cy="1865225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BEF6926-3D10-4076-AF04-6D8B231C0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3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680156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15F27F-651E-5541-A578-233CC9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870173"/>
            <a:ext cx="12192000" cy="1987825"/>
          </a:xfrm>
          <a:prstGeom prst="rect">
            <a:avLst/>
          </a:prstGeom>
          <a:solidFill>
            <a:srgbClr val="29256C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b="1" i="0" noProof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04556-924E-0A44-B0D5-378451D87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27186"/>
            <a:ext cx="10515600" cy="1325563"/>
          </a:xfrm>
        </p:spPr>
        <p:txBody>
          <a:bodyPr>
            <a:normAutofit/>
          </a:bodyPr>
          <a:lstStyle>
            <a:lvl1pPr>
              <a:defRPr sz="4000" spc="0">
                <a:solidFill>
                  <a:srgbClr val="FFFFFF"/>
                </a:solidFill>
              </a:defRPr>
            </a:lvl1pPr>
          </a:lstStyle>
          <a:p>
            <a:r>
              <a:rPr lang="en-US" sz="4000" dirty="0"/>
              <a:t>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2534351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80BBE-95FD-9644-B174-1B77CBE90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spc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81F66-0A59-0A41-AF4D-07C980BAB6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9256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1868712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b="1" spc="0">
                <a:solidFill>
                  <a:srgbClr val="29246D"/>
                </a:solidFill>
              </a:defRPr>
            </a:lvl1pPr>
          </a:lstStyle>
          <a:p>
            <a:r>
              <a:rPr lang="en-US" dirty="0"/>
              <a:t>TEXT LAYOUT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9256C"/>
                </a:solidFill>
              </a:defRPr>
            </a:lvl1pPr>
            <a:lvl2pPr>
              <a:defRPr sz="2400">
                <a:solidFill>
                  <a:srgbClr val="29256C"/>
                </a:solidFill>
              </a:defRPr>
            </a:lvl2pPr>
            <a:lvl3pPr>
              <a:defRPr sz="2400">
                <a:solidFill>
                  <a:srgbClr val="29256C"/>
                </a:solidFill>
              </a:defRPr>
            </a:lvl3pPr>
            <a:lvl4pPr>
              <a:defRPr sz="2400">
                <a:solidFill>
                  <a:srgbClr val="29256C"/>
                </a:solidFill>
              </a:defRPr>
            </a:lvl4pPr>
            <a:lvl5pPr>
              <a:defRPr sz="240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9256C"/>
                </a:solidFill>
              </a:defRPr>
            </a:lvl1pPr>
            <a:lvl2pPr>
              <a:defRPr sz="2400">
                <a:solidFill>
                  <a:srgbClr val="29256C"/>
                </a:solidFill>
              </a:defRPr>
            </a:lvl2pPr>
            <a:lvl3pPr>
              <a:defRPr sz="2400">
                <a:solidFill>
                  <a:srgbClr val="29256C"/>
                </a:solidFill>
              </a:defRPr>
            </a:lvl3pPr>
            <a:lvl4pPr>
              <a:defRPr sz="2400">
                <a:solidFill>
                  <a:srgbClr val="29256C"/>
                </a:solidFill>
              </a:defRPr>
            </a:lvl4pPr>
            <a:lvl5pPr>
              <a:defRPr sz="240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1ADCA-1254-DC48-9E28-55C3AF1B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256C"/>
                </a:solidFill>
              </a:defRPr>
            </a:lvl1pPr>
          </a:lstStyle>
          <a:p>
            <a:fld id="{CDE1D656-8B92-7C4C-9F5F-50055A4483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EF2C82-41A2-A441-A1EF-3882C05E5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54C854-EF9D-8646-84A7-6483D01A51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3313"/>
            <a:ext cx="10515600" cy="587375"/>
          </a:xfrm>
        </p:spPr>
        <p:txBody>
          <a:bodyPr/>
          <a:lstStyle>
            <a:lvl1pPr marL="0" indent="0" algn="ctr">
              <a:buNone/>
              <a:defRPr/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 Here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6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377B-2D9E-5C4C-917B-24588C2D5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A2F9D-F2DB-3D4C-A0D7-FB0D4631E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5305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D683A-4A90-8743-9E3B-1682A3535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15141"/>
            <a:ext cx="5157787" cy="3684588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>
              <a:defRPr b="0" i="0">
                <a:solidFill>
                  <a:srgbClr val="FFFFFF"/>
                </a:solidFill>
                <a:latin typeface="Gotham Book" pitchFamily="2" charset="0"/>
              </a:defRPr>
            </a:lvl2pPr>
            <a:lvl3pPr marL="914400" indent="0">
              <a:buNone/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F7ADD9-188B-904A-BC93-64C9FA9CE5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55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mparison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496"/>
            <a:ext cx="10515600" cy="1325563"/>
          </a:xfrm>
        </p:spPr>
        <p:txBody>
          <a:bodyPr/>
          <a:lstStyle>
            <a:lvl1pPr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878383" y="2728983"/>
            <a:ext cx="34959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6206780" y="2728983"/>
            <a:ext cx="34959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C31C7A6-8F1E-7D4F-970E-E559FB759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348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0665"/>
            <a:ext cx="10515600" cy="1325563"/>
          </a:xfrm>
        </p:spPr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sz="3000">
                <a:solidFill>
                  <a:srgbClr val="29256C"/>
                </a:solidFill>
              </a:defRPr>
            </a:lvl1pPr>
            <a:lvl2pPr>
              <a:defRPr sz="240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 sz="3000">
                <a:solidFill>
                  <a:srgbClr val="29256C"/>
                </a:solidFill>
              </a:defRPr>
            </a:lvl1pPr>
            <a:lvl2pPr>
              <a:defRPr sz="240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878383" y="2728983"/>
            <a:ext cx="3495996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6206780" y="2728983"/>
            <a:ext cx="3495996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912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hart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67871"/>
            <a:ext cx="3932237" cy="625215"/>
          </a:xfrm>
        </p:spPr>
        <p:txBody>
          <a:bodyPr anchor="t"/>
          <a:lstStyle>
            <a:lvl1pPr algn="l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193C8F-3E1D-D846-8435-3F8DDF197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134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2279" y="981632"/>
            <a:ext cx="3932237" cy="826477"/>
          </a:xfrm>
        </p:spPr>
        <p:txBody>
          <a:bodyPr anchor="t"/>
          <a:lstStyle>
            <a:lvl1pPr algn="l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5649" y="992187"/>
            <a:ext cx="6172200" cy="4873625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2279" y="2047794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0DB9C0-BC40-6147-AA83-28E2D2F99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7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E2803-D904-D03B-3CCD-96E6E9058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5A054-90A2-C20B-3DA9-D5B2B350E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4FEDAB-5FC0-F92C-71F9-9C1D92198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3ACEE-3817-7CAC-8522-586E54E8E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80C018-9966-9C71-3E85-2F65018323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2F769-A95A-A078-D4EF-344B1E64B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E99E-C058-4958-87FC-6D67AB14EAB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4E0E3E-0223-14C4-8345-700584CAB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00E442-AB23-13CA-15D1-432E70BB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EF6E-2BD8-46FC-A573-5C25C9691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426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2279" y="981632"/>
            <a:ext cx="3932237" cy="826477"/>
          </a:xfrm>
        </p:spPr>
        <p:txBody>
          <a:bodyPr anchor="t"/>
          <a:lstStyle>
            <a:lvl1pPr algn="l">
              <a:defRPr sz="3200" b="1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5649" y="992187"/>
            <a:ext cx="6172200" cy="4873625"/>
          </a:xfrm>
        </p:spPr>
        <p:txBody>
          <a:bodyPr/>
          <a:lstStyle>
            <a:lvl1pPr>
              <a:defRPr sz="3200">
                <a:solidFill>
                  <a:srgbClr val="29256C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2279" y="2047794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174D1-51B6-374E-A47C-92E2CC0FC3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409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Image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EA556D-9A89-DE45-9B41-0E3C3456D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1727" y="1292225"/>
            <a:ext cx="12203724" cy="5565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6896" y="-82062"/>
            <a:ext cx="12238896" cy="1374287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BIG IMAGE SLIDE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A382F-CCC6-FE43-848B-E2D14390B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02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6896" y="16331"/>
            <a:ext cx="12227171" cy="1275894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VIDEO SLIDE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5E95B-922E-5644-97BD-28171DAD3A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7CB41-6617-D64B-8EED-74A5433880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820873" y="1547446"/>
            <a:ext cx="8671281" cy="4568385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Gotham Book" pitchFamily="2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625862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Question and Answer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79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ank You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35D06E7-A895-8546-9621-FF61DCA13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7"/>
            <a:ext cx="12192000" cy="682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25000"/>
            <a:ext cx="10515600" cy="1325563"/>
          </a:xfrm>
        </p:spPr>
        <p:txBody>
          <a:bodyPr/>
          <a:lstStyle>
            <a:lvl1pPr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185500"/>
            <a:ext cx="5181600" cy="1902313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3185500"/>
            <a:ext cx="5181600" cy="1902313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  <a:p>
            <a:pPr lvl="1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604E71-E87F-BB4E-A168-CD3640495A54}"/>
              </a:ext>
            </a:extLst>
          </p:cNvPr>
          <p:cNvSpPr txBox="1">
            <a:spLocks/>
          </p:cNvSpPr>
          <p:nvPr userDrawn="1"/>
        </p:nvSpPr>
        <p:spPr>
          <a:xfrm>
            <a:off x="838200" y="5881396"/>
            <a:ext cx="10515600" cy="782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Gotham Bold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7677 </a:t>
            </a:r>
            <a:r>
              <a:rPr lang="en-US" sz="2000" b="0" i="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Oakport</a:t>
            </a:r>
            <a:r>
              <a:rPr lang="en-US" sz="2000" b="0" i="0" dirty="0">
                <a:solidFill>
                  <a:schemeClr val="accent1"/>
                </a:solidFill>
                <a:latin typeface="Century Gothic" panose="020B0502020202020204" pitchFamily="34" charset="0"/>
              </a:rPr>
              <a:t> Street Suite 1030 Oakland CA 94621</a:t>
            </a:r>
            <a:br>
              <a:rPr lang="en-US" sz="2000" b="0" i="0" dirty="0">
                <a:solidFill>
                  <a:schemeClr val="accent1"/>
                </a:solidFill>
                <a:latin typeface="Century Gothic" panose="020B0502020202020204" pitchFamily="34" charset="0"/>
              </a:rPr>
            </a:br>
            <a:r>
              <a:rPr lang="en-US" sz="2000" b="0" i="0" dirty="0">
                <a:solidFill>
                  <a:schemeClr val="accent1"/>
                </a:solidFill>
                <a:latin typeface="Century Gothic" panose="020B0502020202020204" pitchFamily="34" charset="0"/>
              </a:rPr>
              <a:t>510.382.7800 | </a:t>
            </a:r>
            <a:r>
              <a:rPr lang="en-US" sz="2000" b="1" i="0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www.cwea.org</a:t>
            </a:r>
            <a:r>
              <a:rPr lang="en-US" sz="2000" b="1" i="0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n-US" sz="1100" b="0" i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73C60B-365E-8846-9C7E-53C003F292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2929" y="5210201"/>
            <a:ext cx="2178541" cy="6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870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EEE4E-6A7F-460F-B075-FEF760FAB6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666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A2961-71C6-4CAA-A41A-28C47B81CB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8012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-2023">
    <p:bg>
      <p:bgPr>
        <a:solidFill>
          <a:srgbClr val="F2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25D37E-BB6A-4B40-EC33-1E4778A7F561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8000">
                <a:srgbClr val="29246D"/>
              </a:gs>
              <a:gs pos="100000">
                <a:srgbClr val="0082D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33732-541B-8085-7EC4-BDDFCD7A0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29029"/>
            <a:ext cx="12192001" cy="17114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84E1C5-BB11-D8AA-3678-10DA4EA2D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042114"/>
            <a:ext cx="10745788" cy="1949417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5500" b="1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pic>
        <p:nvPicPr>
          <p:cNvPr id="8" name="Picture 7" descr="A picture containing font, graphics, logo, symbol&#10;&#10;Description automatically generated">
            <a:extLst>
              <a:ext uri="{FF2B5EF4-FFF2-40B4-BE49-F238E27FC236}">
                <a16:creationId xmlns:a16="http://schemas.microsoft.com/office/drawing/2014/main" id="{A93D393A-DFE0-45F7-E016-0B6074BFED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180" y="632075"/>
            <a:ext cx="5811640" cy="1794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18464-ECA7-B936-36D7-C03F3A5ED8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4461" y="1688570"/>
            <a:ext cx="12656461" cy="120879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B0D184E-6149-5DD7-5284-A38B747A1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275263"/>
            <a:ext cx="10745788" cy="143033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3000" b="1">
                <a:solidFill>
                  <a:srgbClr val="FFFFFF"/>
                </a:solidFill>
                <a:latin typeface="Gotham Medium" pitchFamily="50" charset="0"/>
              </a:defRPr>
            </a:lvl1pPr>
            <a:lvl2pPr marL="457200" indent="0" algn="ctr">
              <a:buFontTx/>
              <a:buNone/>
              <a:defRPr sz="3000" b="1">
                <a:solidFill>
                  <a:srgbClr val="FFFFFF"/>
                </a:solidFill>
                <a:latin typeface="Gotham Medium" pitchFamily="50" charset="0"/>
              </a:defRPr>
            </a:lvl2pPr>
            <a:lvl3pPr marL="914400" indent="0" algn="ctr">
              <a:buFontTx/>
              <a:buNone/>
              <a:defRPr sz="3000" b="1">
                <a:solidFill>
                  <a:srgbClr val="FFFFFF"/>
                </a:solidFill>
                <a:latin typeface="Gotham Medium" pitchFamily="50" charset="0"/>
              </a:defRPr>
            </a:lvl3pPr>
            <a:lvl4pPr marL="1371600" indent="0" algn="ctr">
              <a:buFontTx/>
              <a:buNone/>
              <a:defRPr sz="3000" b="1">
                <a:solidFill>
                  <a:srgbClr val="FFFFFF"/>
                </a:solidFill>
                <a:latin typeface="Gotham Medium" pitchFamily="50" charset="0"/>
              </a:defRPr>
            </a:lvl4pPr>
            <a:lvl5pPr marL="1828800" indent="0" algn="ctr">
              <a:buFontTx/>
              <a:buNone/>
              <a:defRPr sz="3000" b="1">
                <a:solidFill>
                  <a:srgbClr val="FFFFFF"/>
                </a:solidFill>
                <a:latin typeface="Gotham Medium" pitchFamily="50" charset="0"/>
              </a:defRPr>
            </a:lvl5pPr>
          </a:lstStyle>
          <a:p>
            <a:pPr lvl="0"/>
            <a:r>
              <a:rPr lang="en-US" dirty="0"/>
              <a:t>Date</a:t>
            </a:r>
            <a:br>
              <a:rPr lang="en-US" dirty="0"/>
            </a:br>
            <a:r>
              <a:rPr lang="en-US" dirty="0"/>
              <a:t>and Location</a:t>
            </a:r>
          </a:p>
        </p:txBody>
      </p:sp>
    </p:spTree>
    <p:extLst>
      <p:ext uri="{BB962C8B-B14F-4D97-AF65-F5344CB8AC3E}">
        <p14:creationId xmlns:p14="http://schemas.microsoft.com/office/powerpoint/2010/main" val="19036373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15F27F-651E-5541-A578-233CC9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870173"/>
            <a:ext cx="12192000" cy="1987825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b="0" i="0" noProof="0" dirty="0">
              <a:latin typeface="Gotham Medium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04556-924E-0A44-B0D5-378451D87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27186"/>
            <a:ext cx="10515600" cy="1325563"/>
          </a:xfrm>
        </p:spPr>
        <p:txBody>
          <a:bodyPr>
            <a:normAutofit/>
          </a:bodyPr>
          <a:lstStyle>
            <a:lvl1pPr>
              <a:defRPr sz="4000" spc="0">
                <a:solidFill>
                  <a:srgbClr val="FFFFFF"/>
                </a:solidFill>
              </a:defRPr>
            </a:lvl1pPr>
          </a:lstStyle>
          <a:p>
            <a:r>
              <a:rPr lang="en-US" sz="4000" dirty="0"/>
              <a:t>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2865893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rectors_List_1">
    <p:bg>
      <p:bgPr>
        <a:solidFill>
          <a:srgbClr val="F2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D599EC-3564-37A5-A69E-4A6F9DACC2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380" y="6077419"/>
            <a:ext cx="1872298" cy="57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4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4CFEE-6EB2-C014-AF2E-F454212CC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D4243C-EFB8-3E55-2DC9-7BD88381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E99E-C058-4958-87FC-6D67AB14EAB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4131B0-A663-E740-E4D1-2C5A7E9A4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80730-4D42-CF82-2568-EEFE16A9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EF6E-2BD8-46FC-A573-5C25C9691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51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2">
    <p:bg>
      <p:bgPr>
        <a:solidFill>
          <a:srgbClr val="F2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25D37E-BB6A-4B40-EC33-1E4778A7F561}"/>
              </a:ext>
            </a:extLst>
          </p:cNvPr>
          <p:cNvSpPr/>
          <p:nvPr userDrawn="1"/>
        </p:nvSpPr>
        <p:spPr>
          <a:xfrm flipH="1">
            <a:off x="0" y="0"/>
            <a:ext cx="5011947" cy="6858000"/>
          </a:xfrm>
          <a:prstGeom prst="rect">
            <a:avLst/>
          </a:prstGeom>
          <a:gradFill flip="none" rotWithShape="1">
            <a:gsLst>
              <a:gs pos="18000">
                <a:srgbClr val="29246D"/>
              </a:gs>
              <a:gs pos="100000">
                <a:srgbClr val="0082D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33732-541B-8085-7EC4-BDDFCD7A0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76" y="5958566"/>
            <a:ext cx="2600171" cy="876926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5988A7-3F95-8DB6-D5D1-69334B5470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8" y="6142009"/>
            <a:ext cx="1872298" cy="57684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C2E423-1ECB-D38D-9E14-F925F63751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088" y="500572"/>
            <a:ext cx="4416425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Goes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7999730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">
    <p:bg>
      <p:bgPr>
        <a:solidFill>
          <a:srgbClr val="F2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25D37E-BB6A-4B40-EC33-1E4778A7F561}"/>
              </a:ext>
            </a:extLst>
          </p:cNvPr>
          <p:cNvSpPr/>
          <p:nvPr userDrawn="1"/>
        </p:nvSpPr>
        <p:spPr>
          <a:xfrm flipH="1">
            <a:off x="-1" y="0"/>
            <a:ext cx="12192000" cy="6858000"/>
          </a:xfrm>
          <a:prstGeom prst="rect">
            <a:avLst/>
          </a:prstGeom>
          <a:gradFill flip="none" rotWithShape="1">
            <a:gsLst>
              <a:gs pos="18000">
                <a:srgbClr val="29246D"/>
              </a:gs>
              <a:gs pos="100000">
                <a:srgbClr val="0082D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33732-541B-8085-7EC4-BDDFCD7A0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68" r="46637" b="17266"/>
          <a:stretch/>
        </p:blipFill>
        <p:spPr>
          <a:xfrm>
            <a:off x="2411776" y="5958566"/>
            <a:ext cx="9780223" cy="876926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5988A7-3F95-8DB6-D5D1-69334B5470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8" y="6142009"/>
            <a:ext cx="1872298" cy="5768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84E1C5-BB11-D8AA-3678-10DA4EA2D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 algn="ctr">
              <a:defRPr sz="4400" b="1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</p:spTree>
    <p:extLst>
      <p:ext uri="{BB962C8B-B14F-4D97-AF65-F5344CB8AC3E}">
        <p14:creationId xmlns:p14="http://schemas.microsoft.com/office/powerpoint/2010/main" val="7511889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A418D42-C54E-5845-9296-667872039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027"/>
            <a:ext cx="6669157" cy="6843971"/>
          </a:xfrm>
          <a:prstGeom prst="rect">
            <a:avLst/>
          </a:prstGeom>
          <a:solidFill>
            <a:schemeClr val="accent1">
              <a:alpha val="96863"/>
            </a:schemeClr>
          </a:solidFill>
          <a:ln w="12700" cap="flat">
            <a:solidFill>
              <a:srgbClr val="28007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b="0" i="0" noProof="0" dirty="0">
              <a:latin typeface="Gotham Medium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2377B-2D9E-5C4C-917B-24588C2D5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>
              <a:defRPr b="1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0A84EC-93A3-804E-BA96-808460EB87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8" y="6142009"/>
            <a:ext cx="1872298" cy="576844"/>
          </a:xfrm>
          <a:prstGeom prst="rect">
            <a:avLst/>
          </a:prstGeom>
        </p:spPr>
      </p:pic>
      <p:pic>
        <p:nvPicPr>
          <p:cNvPr id="6" name="Picture 5" descr="A picture containing dam, scene, outdoor, snow&#10;&#10;Description automatically generated">
            <a:extLst>
              <a:ext uri="{FF2B5EF4-FFF2-40B4-BE49-F238E27FC236}">
                <a16:creationId xmlns:a16="http://schemas.microsoft.com/office/drawing/2014/main" id="{9D02FEB8-A7F5-38F1-09DC-262E55726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3"/>
          <a:stretch/>
        </p:blipFill>
        <p:spPr>
          <a:xfrm flipH="1">
            <a:off x="6669154" y="0"/>
            <a:ext cx="5522846" cy="69057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51E9BC-8B23-A324-F15D-1BD49DDC2655}"/>
              </a:ext>
            </a:extLst>
          </p:cNvPr>
          <p:cNvSpPr txBox="1"/>
          <p:nvPr userDrawn="1"/>
        </p:nvSpPr>
        <p:spPr>
          <a:xfrm>
            <a:off x="10832460" y="113526"/>
            <a:ext cx="1156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Adobe stock</a:t>
            </a:r>
          </a:p>
        </p:txBody>
      </p:sp>
    </p:spTree>
    <p:extLst>
      <p:ext uri="{BB962C8B-B14F-4D97-AF65-F5344CB8AC3E}">
        <p14:creationId xmlns:p14="http://schemas.microsoft.com/office/powerpoint/2010/main" val="16010174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A418D42-C54E-5845-9296-667872039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027"/>
            <a:ext cx="6669157" cy="6843971"/>
          </a:xfrm>
          <a:prstGeom prst="rect">
            <a:avLst/>
          </a:prstGeom>
          <a:solidFill>
            <a:schemeClr val="accent1">
              <a:alpha val="96863"/>
            </a:schemeClr>
          </a:solidFill>
          <a:ln w="12700" cap="flat">
            <a:solidFill>
              <a:srgbClr val="28007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b="0" i="0" noProof="0" dirty="0">
              <a:latin typeface="Gotham Medium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2377B-2D9E-5C4C-917B-24588C2D5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>
              <a:defRPr b="1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0A84EC-93A3-804E-BA96-808460EB87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8" y="6142009"/>
            <a:ext cx="1872298" cy="576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51E9BC-8B23-A324-F15D-1BD49DDC2655}"/>
              </a:ext>
            </a:extLst>
          </p:cNvPr>
          <p:cNvSpPr txBox="1"/>
          <p:nvPr userDrawn="1"/>
        </p:nvSpPr>
        <p:spPr>
          <a:xfrm>
            <a:off x="10832460" y="113526"/>
            <a:ext cx="1156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Adobe stock</a:t>
            </a:r>
          </a:p>
        </p:txBody>
      </p:sp>
      <p:pic>
        <p:nvPicPr>
          <p:cNvPr id="8" name="Picture 7" descr="A picture containing outdoor, sky, cloud, track&#10;&#10;Description automatically generated">
            <a:extLst>
              <a:ext uri="{FF2B5EF4-FFF2-40B4-BE49-F238E27FC236}">
                <a16:creationId xmlns:a16="http://schemas.microsoft.com/office/drawing/2014/main" id="{B3D49403-6A97-CE3A-E873-701C8E7075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157" y="0"/>
            <a:ext cx="552284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EDFD0B-D4E6-BD16-E39D-E3B0407ACC04}"/>
              </a:ext>
            </a:extLst>
          </p:cNvPr>
          <p:cNvSpPr txBox="1"/>
          <p:nvPr userDrawn="1"/>
        </p:nvSpPr>
        <p:spPr>
          <a:xfrm>
            <a:off x="10984860" y="145834"/>
            <a:ext cx="1156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Gotham Book" pitchFamily="50" charset="0"/>
              </a:rPr>
              <a:t>Adobe stock</a:t>
            </a:r>
          </a:p>
        </p:txBody>
      </p:sp>
    </p:spTree>
    <p:extLst>
      <p:ext uri="{BB962C8B-B14F-4D97-AF65-F5344CB8AC3E}">
        <p14:creationId xmlns:p14="http://schemas.microsoft.com/office/powerpoint/2010/main" val="9303967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A06DAC-9F01-706A-4EE2-B44F8C67B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2"/>
          <a:stretch/>
        </p:blipFill>
        <p:spPr>
          <a:xfrm>
            <a:off x="6669157" y="0"/>
            <a:ext cx="552284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418D42-C54E-5845-9296-667872039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027"/>
            <a:ext cx="6669157" cy="6843971"/>
          </a:xfrm>
          <a:prstGeom prst="rect">
            <a:avLst/>
          </a:prstGeom>
          <a:solidFill>
            <a:schemeClr val="accent1">
              <a:alpha val="96863"/>
            </a:schemeClr>
          </a:solidFill>
          <a:ln w="12700" cap="flat">
            <a:solidFill>
              <a:srgbClr val="28007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b="0" i="0" noProof="0" dirty="0">
              <a:latin typeface="Gotham Medium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2377B-2D9E-5C4C-917B-24588C2D5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5043427" cy="1325563"/>
          </a:xfrm>
        </p:spPr>
        <p:txBody>
          <a:bodyPr/>
          <a:lstStyle>
            <a:lvl1pPr algn="l">
              <a:defRPr b="1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0A84EC-93A3-804E-BA96-808460EB87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8" y="6142009"/>
            <a:ext cx="1872298" cy="576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51E9BC-8B23-A324-F15D-1BD49DDC2655}"/>
              </a:ext>
            </a:extLst>
          </p:cNvPr>
          <p:cNvSpPr txBox="1"/>
          <p:nvPr userDrawn="1"/>
        </p:nvSpPr>
        <p:spPr>
          <a:xfrm>
            <a:off x="10832460" y="113526"/>
            <a:ext cx="1156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Adobe stock</a:t>
            </a:r>
          </a:p>
        </p:txBody>
      </p:sp>
    </p:spTree>
    <p:extLst>
      <p:ext uri="{BB962C8B-B14F-4D97-AF65-F5344CB8AC3E}">
        <p14:creationId xmlns:p14="http://schemas.microsoft.com/office/powerpoint/2010/main" val="37598436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Layou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tree, building, plant&#10;&#10;Description automatically generated">
            <a:extLst>
              <a:ext uri="{FF2B5EF4-FFF2-40B4-BE49-F238E27FC236}">
                <a16:creationId xmlns:a16="http://schemas.microsoft.com/office/drawing/2014/main" id="{A2AD5BD2-01DB-ABF4-E3CD-B31710BA27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80"/>
            <a:ext cx="12192000" cy="6847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2377B-2D9E-5C4C-917B-24588C2D5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>
              <a:defRPr b="1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0A84EC-93A3-804E-BA96-808460EB87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8" y="6142009"/>
            <a:ext cx="1872298" cy="5768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EABF5D-ACE2-1E85-FC77-5370B4FE5FC1}"/>
              </a:ext>
            </a:extLst>
          </p:cNvPr>
          <p:cNvSpPr txBox="1"/>
          <p:nvPr userDrawn="1"/>
        </p:nvSpPr>
        <p:spPr>
          <a:xfrm>
            <a:off x="10984860" y="145834"/>
            <a:ext cx="1156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Adobe stock</a:t>
            </a:r>
          </a:p>
        </p:txBody>
      </p:sp>
    </p:spTree>
    <p:extLst>
      <p:ext uri="{BB962C8B-B14F-4D97-AF65-F5344CB8AC3E}">
        <p14:creationId xmlns:p14="http://schemas.microsoft.com/office/powerpoint/2010/main" val="41673822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Slide-Blue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plant, tree, outdoor&#10;&#10;Description automatically generated">
            <a:extLst>
              <a:ext uri="{FF2B5EF4-FFF2-40B4-BE49-F238E27FC236}">
                <a16:creationId xmlns:a16="http://schemas.microsoft.com/office/drawing/2014/main" id="{CD6D49C7-E5F8-CFF7-3E77-6B7B56B3C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grayscl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2026B5-C58D-0FD2-26F9-097BC08AC5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8" y="6142009"/>
            <a:ext cx="1872298" cy="5768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079E565-B8BB-9C27-534A-B7698FC40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>
              <a:defRPr b="1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F1DD0-1448-1229-BD88-B2F71F7AFDCA}"/>
              </a:ext>
            </a:extLst>
          </p:cNvPr>
          <p:cNvSpPr txBox="1"/>
          <p:nvPr userDrawn="1"/>
        </p:nvSpPr>
        <p:spPr>
          <a:xfrm>
            <a:off x="10984860" y="145834"/>
            <a:ext cx="1156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Adobe stock</a:t>
            </a:r>
          </a:p>
        </p:txBody>
      </p:sp>
    </p:spTree>
    <p:extLst>
      <p:ext uri="{BB962C8B-B14F-4D97-AF65-F5344CB8AC3E}">
        <p14:creationId xmlns:p14="http://schemas.microsoft.com/office/powerpoint/2010/main" val="10528700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lide-BlueBackgrou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water, blue, aqua, light&#10;&#10;Description automatically generated">
            <a:extLst>
              <a:ext uri="{FF2B5EF4-FFF2-40B4-BE49-F238E27FC236}">
                <a16:creationId xmlns:a16="http://schemas.microsoft.com/office/drawing/2014/main" id="{D71DFF6E-EDF2-C6D7-2C96-EDC91248D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2026B5-C58D-0FD2-26F9-097BC08AC5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8" y="6142009"/>
            <a:ext cx="1872298" cy="57684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385E3EE-AF48-3979-F723-72A491150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>
              <a:defRPr b="1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BDA069-71C9-B632-47C9-05D34D0B15DE}"/>
              </a:ext>
            </a:extLst>
          </p:cNvPr>
          <p:cNvSpPr txBox="1"/>
          <p:nvPr userDrawn="1"/>
        </p:nvSpPr>
        <p:spPr>
          <a:xfrm>
            <a:off x="10984860" y="145834"/>
            <a:ext cx="1156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Adobe stock</a:t>
            </a:r>
          </a:p>
        </p:txBody>
      </p:sp>
    </p:spTree>
    <p:extLst>
      <p:ext uri="{BB962C8B-B14F-4D97-AF65-F5344CB8AC3E}">
        <p14:creationId xmlns:p14="http://schemas.microsoft.com/office/powerpoint/2010/main" val="6886405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Slide-BlueBackgrou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5378D7-E7C7-3983-43A8-AF3AD16B5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grayscl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82" y="0"/>
            <a:ext cx="12160118" cy="685800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2026B5-C58D-0FD2-26F9-097BC08AC5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8" y="6142009"/>
            <a:ext cx="1872298" cy="5768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355F95-CEDE-C6A1-DE81-E29628BC97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>
              <a:defRPr b="1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1A5D0E-74B2-5575-EFCF-218232A7C486}"/>
              </a:ext>
            </a:extLst>
          </p:cNvPr>
          <p:cNvSpPr txBox="1"/>
          <p:nvPr userDrawn="1"/>
        </p:nvSpPr>
        <p:spPr>
          <a:xfrm>
            <a:off x="10984860" y="145834"/>
            <a:ext cx="1175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Adobe stock</a:t>
            </a:r>
          </a:p>
        </p:txBody>
      </p:sp>
    </p:spTree>
    <p:extLst>
      <p:ext uri="{BB962C8B-B14F-4D97-AF65-F5344CB8AC3E}">
        <p14:creationId xmlns:p14="http://schemas.microsoft.com/office/powerpoint/2010/main" val="4046998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Slide-BlueBackgroun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998367-1451-CADA-A30C-3BF58E348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82" y="-1"/>
            <a:ext cx="12128235" cy="6858001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2026B5-C58D-0FD2-26F9-097BC08AC5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8" y="6142009"/>
            <a:ext cx="1872298" cy="5768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355F95-CEDE-C6A1-DE81-E29628BC97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>
              <a:defRPr b="1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28F4E2-6205-8C77-0949-49EE389D674E}"/>
              </a:ext>
            </a:extLst>
          </p:cNvPr>
          <p:cNvSpPr txBox="1"/>
          <p:nvPr userDrawn="1"/>
        </p:nvSpPr>
        <p:spPr>
          <a:xfrm>
            <a:off x="10984860" y="145834"/>
            <a:ext cx="1175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Adobe stock</a:t>
            </a:r>
          </a:p>
        </p:txBody>
      </p:sp>
    </p:spTree>
    <p:extLst>
      <p:ext uri="{BB962C8B-B14F-4D97-AF65-F5344CB8AC3E}">
        <p14:creationId xmlns:p14="http://schemas.microsoft.com/office/powerpoint/2010/main" val="404016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15DCA6-C57E-E8D9-792B-01DE5C6FC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E99E-C058-4958-87FC-6D67AB14EAB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DC78E5-4A32-0F10-B3F4-2AFB441BA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9F283-2BED-5C2E-5504-5631EC9C6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EF6E-2BD8-46FC-A573-5C25C9691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437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bleSlide-BlueBackgroun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idge over water with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723FE659-AD91-EE63-5C93-ABF8FDCAD7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2026B5-C58D-0FD2-26F9-097BC08AC5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8" y="6142009"/>
            <a:ext cx="1872298" cy="5768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355F95-CEDE-C6A1-DE81-E29628BC97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>
              <a:defRPr b="1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92FB2C-518E-633D-DC68-60C23C806258}"/>
              </a:ext>
            </a:extLst>
          </p:cNvPr>
          <p:cNvSpPr txBox="1"/>
          <p:nvPr userDrawn="1"/>
        </p:nvSpPr>
        <p:spPr>
          <a:xfrm>
            <a:off x="10984860" y="145834"/>
            <a:ext cx="1134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FFFF"/>
                </a:solidFill>
                <a:latin typeface="Gotham Book" pitchFamily="50" charset="0"/>
              </a:rPr>
              <a:t>Asobe</a:t>
            </a:r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 stock</a:t>
            </a:r>
          </a:p>
        </p:txBody>
      </p:sp>
    </p:spTree>
    <p:extLst>
      <p:ext uri="{BB962C8B-B14F-4D97-AF65-F5344CB8AC3E}">
        <p14:creationId xmlns:p14="http://schemas.microsoft.com/office/powerpoint/2010/main" val="35776486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80BBE-95FD-9644-B174-1B77CBE90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spc="0">
                <a:solidFill>
                  <a:srgbClr val="29256C"/>
                </a:solidFill>
                <a:latin typeface="Gotham Medium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81F66-0A59-0A41-AF4D-07C980BAB6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9256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FE379-C53A-1A55-EC8F-8D3497CA8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478" y="6140919"/>
            <a:ext cx="1872298" cy="57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14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Layout 1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b="1" spc="0">
                <a:solidFill>
                  <a:srgbClr val="29246D"/>
                </a:solidFill>
              </a:defRPr>
            </a:lvl1pPr>
          </a:lstStyle>
          <a:p>
            <a:r>
              <a:rPr lang="en-US" dirty="0"/>
              <a:t>Text Layout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9256C"/>
                </a:solidFill>
              </a:defRPr>
            </a:lvl1pPr>
            <a:lvl2pPr>
              <a:defRPr sz="2400">
                <a:solidFill>
                  <a:srgbClr val="29256C"/>
                </a:solidFill>
              </a:defRPr>
            </a:lvl2pPr>
            <a:lvl3pPr>
              <a:defRPr sz="2400">
                <a:solidFill>
                  <a:srgbClr val="29256C"/>
                </a:solidFill>
              </a:defRPr>
            </a:lvl3pPr>
            <a:lvl4pPr>
              <a:defRPr sz="2400">
                <a:solidFill>
                  <a:srgbClr val="29256C"/>
                </a:solidFill>
              </a:defRPr>
            </a:lvl4pPr>
            <a:lvl5pPr>
              <a:defRPr sz="240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9256C"/>
                </a:solidFill>
              </a:defRPr>
            </a:lvl1pPr>
            <a:lvl2pPr>
              <a:defRPr>
                <a:solidFill>
                  <a:srgbClr val="29256C"/>
                </a:solidFill>
              </a:defRPr>
            </a:lvl2pPr>
            <a:lvl3pPr>
              <a:defRPr>
                <a:solidFill>
                  <a:srgbClr val="29256C"/>
                </a:solidFill>
              </a:defRPr>
            </a:lvl3pPr>
            <a:lvl4pPr>
              <a:defRPr>
                <a:solidFill>
                  <a:srgbClr val="29256C"/>
                </a:solidFill>
              </a:defRPr>
            </a:lvl4pPr>
            <a:lvl5pPr>
              <a:defRPr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CFF0A-9548-7C43-5BF0-A9BEC48E2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478" y="6140919"/>
            <a:ext cx="1872298" cy="57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505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0665"/>
            <a:ext cx="10515600" cy="1325563"/>
          </a:xfrm>
        </p:spPr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Comparison Warm Gray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sz="3000">
                <a:solidFill>
                  <a:srgbClr val="29256C"/>
                </a:solidFill>
              </a:defRPr>
            </a:lvl1pPr>
            <a:lvl2pPr>
              <a:defRPr sz="2400" b="0" i="0">
                <a:solidFill>
                  <a:srgbClr val="29256C"/>
                </a:solidFill>
                <a:latin typeface="Gotham Book" pitchFamily="2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 sz="3000">
                <a:solidFill>
                  <a:srgbClr val="29256C"/>
                </a:solidFill>
              </a:defRPr>
            </a:lvl1pPr>
            <a:lvl2pPr>
              <a:defRPr sz="2400" b="0" i="0">
                <a:solidFill>
                  <a:srgbClr val="29256C"/>
                </a:solidFill>
                <a:latin typeface="Gotham Book" pitchFamily="2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878383" y="2728983"/>
            <a:ext cx="3495996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6206780" y="2728983"/>
            <a:ext cx="3495996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236D31-D979-9040-AF2C-B2759F1294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72873"/>
            <a:ext cx="10515600" cy="45243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Subhead Here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C75A9-5093-53A0-2576-9CB23A1CDD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478" y="6140919"/>
            <a:ext cx="1872298" cy="57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43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2279" y="981632"/>
            <a:ext cx="3932237" cy="826477"/>
          </a:xfrm>
        </p:spPr>
        <p:txBody>
          <a:bodyPr anchor="t"/>
          <a:lstStyle>
            <a:lvl1pPr algn="l">
              <a:defRPr sz="3200" b="0" i="0">
                <a:solidFill>
                  <a:srgbClr val="29256C"/>
                </a:solidFill>
                <a:latin typeface="Gotham Medium" pitchFamily="2" charset="0"/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5649" y="992187"/>
            <a:ext cx="6172200" cy="4873625"/>
          </a:xfrm>
        </p:spPr>
        <p:txBody>
          <a:bodyPr/>
          <a:lstStyle>
            <a:lvl1pPr>
              <a:defRPr sz="3200">
                <a:solidFill>
                  <a:srgbClr val="29256C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2279" y="2047794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29256C"/>
                </a:solidFill>
                <a:latin typeface="Gotham Book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174D1-51B6-374E-A47C-92E2CC0FC3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454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Image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EA556D-9A89-DE45-9B41-0E3C3456D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1727" y="1292225"/>
            <a:ext cx="12203724" cy="5565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6896" y="-82062"/>
            <a:ext cx="12238896" cy="1374287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Big Image Slide 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689CD6-B909-BE4A-9A15-1BA700452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80" y="6231835"/>
            <a:ext cx="1580741" cy="48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418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DD3613-89CE-4A36-B2F0-B135C743938C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8000">
                <a:srgbClr val="29246D"/>
              </a:gs>
              <a:gs pos="100000">
                <a:srgbClr val="0082D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4AE85-B867-E2A5-5050-F8E3F6198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29029"/>
            <a:ext cx="12192001" cy="1711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D6C751-3CF0-BCF5-5299-5E880BB157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4461" y="1688570"/>
            <a:ext cx="12656461" cy="1208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98949"/>
            <a:ext cx="10515600" cy="1325563"/>
          </a:xfrm>
        </p:spPr>
        <p:txBody>
          <a:bodyPr/>
          <a:lstStyle>
            <a:lvl1pPr>
              <a:defRPr b="1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112930"/>
            <a:ext cx="10515600" cy="1902313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Gotham Book" pitchFamily="2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5F70DB-2457-D645-86E6-8151F98C29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958" y="5395108"/>
            <a:ext cx="2058084" cy="63408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6604E71-E87F-BB4E-A168-CD3640495A54}"/>
              </a:ext>
            </a:extLst>
          </p:cNvPr>
          <p:cNvSpPr txBox="1">
            <a:spLocks/>
          </p:cNvSpPr>
          <p:nvPr userDrawn="1"/>
        </p:nvSpPr>
        <p:spPr>
          <a:xfrm>
            <a:off x="838200" y="6021290"/>
            <a:ext cx="10515600" cy="782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Gotham Bold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>
                <a:effectLst/>
                <a:latin typeface="Gotham Book" pitchFamily="2" charset="0"/>
              </a:rPr>
              <a:t>7677 </a:t>
            </a:r>
            <a:r>
              <a:rPr lang="en-US" sz="1800" b="0" i="0" dirty="0" err="1">
                <a:latin typeface="Gotham Book" pitchFamily="2" charset="0"/>
              </a:rPr>
              <a:t>Oakport</a:t>
            </a:r>
            <a:r>
              <a:rPr lang="en-US" sz="1800" b="0" i="0" dirty="0">
                <a:latin typeface="Gotham Book" pitchFamily="2" charset="0"/>
              </a:rPr>
              <a:t> Street Suite 1030 Oakland CA 94621</a:t>
            </a:r>
            <a:br>
              <a:rPr lang="en-US" sz="1800" b="0" i="0" dirty="0">
                <a:latin typeface="Gotham Book" pitchFamily="2" charset="0"/>
              </a:rPr>
            </a:br>
            <a:r>
              <a:rPr lang="en-US" sz="1800" b="0" i="0" dirty="0">
                <a:latin typeface="Gotham Book" pitchFamily="2" charset="0"/>
              </a:rPr>
              <a:t>510.382.7800 | </a:t>
            </a:r>
            <a:r>
              <a:rPr lang="en-US" sz="1800" b="0" i="0" dirty="0" err="1">
                <a:latin typeface="Gotham Book" pitchFamily="2" charset="0"/>
              </a:rPr>
              <a:t>www.cwea.org</a:t>
            </a:r>
            <a:r>
              <a:rPr lang="en-US" sz="1800" b="0" i="0" dirty="0">
                <a:latin typeface="Gotham Book" pitchFamily="2" charset="0"/>
              </a:rPr>
              <a:t> </a:t>
            </a:r>
          </a:p>
          <a:p>
            <a:pPr algn="ctr"/>
            <a:endParaRPr lang="en-US" sz="1200" b="0" i="0" dirty="0"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2539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516DF3-EFA0-30AD-1475-F2A90395E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402003-05C4-75C1-B80D-ADF49B0CBC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246D">
              <a:alpha val="6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</a:pPr>
            <a:endParaRPr lang="en-US" sz="1600" dirty="0">
              <a:solidFill>
                <a:schemeClr val="bg1"/>
              </a:solidFill>
              <a:latin typeface="Gotham Book" pitchFamily="2" charset="0"/>
              <a:ea typeface="Montserrat"/>
              <a:cs typeface="Gotham Book" pitchFamily="2" charset="0"/>
              <a:sym typeface="Montserrat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A98F9E1-35E6-0641-C08B-F444951D27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39" y="167685"/>
            <a:ext cx="1070679" cy="22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207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12B94-8E2A-AB4B-B6B5-2C785D632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F34E95-DBF0-6342-96B3-0F81F3F35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B284B-D3E2-BF4C-96FC-7D9526D1B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B6AA-2BBE-4043-B8E5-A947DAB3775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D01EB-8884-CC4C-B03C-06700698F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80DBC-C29E-DE48-923C-11E66DC13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3BA9-24F0-5F48-A12B-DD8841BA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063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0F0B9-B349-454D-B6D7-25FFAB3C0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9711C-C726-0340-ADC6-04350243F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85331-BA70-824F-8580-85B49CF70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B6AA-2BBE-4043-B8E5-A947DAB3775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933A7-6E59-754C-A7FB-5598D9D3F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55E33-1751-CD47-BCA5-2FA96FF3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3BA9-24F0-5F48-A12B-DD8841BA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87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BC5B-AB95-8A29-EBBE-D9B380115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73686-D8EC-F831-E7D4-2C7BF1F67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0A1986-5AA6-2A47-B4DA-B7017197C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0A4667-2997-549C-BAB7-5E49C5FB3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E99E-C058-4958-87FC-6D67AB14EAB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0E558-83BF-D35E-66D1-6209BE771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4CA53-7ED3-B5F6-B70A-1410C2EE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EF6E-2BD8-46FC-A573-5C25C9691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872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4402-79C7-E946-833C-92DD78F6B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4876B-6C50-4049-8FD3-FAC4C5C0C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2D26A-8B2F-8B4F-9A25-D03CFF30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B6AA-2BBE-4043-B8E5-A947DAB3775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26156-4EA7-7B42-A463-9732E50C9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04229-DCB3-5340-9E6D-4F9C9892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3BA9-24F0-5F48-A12B-DD8841BA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742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37952-3366-0344-845D-FBBFB24B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4E56E-D344-6F48-9875-EECE02098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5F71D-8313-5E48-A923-7EE8F771E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AB9F9-4294-2B42-9DF4-60B0847D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B6AA-2BBE-4043-B8E5-A947DAB3775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94301-0A71-724D-BCC5-80B7424A2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FE0A8-3BDC-4648-B369-89F69061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3BA9-24F0-5F48-A12B-DD8841BA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24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1D62F-EA21-204B-A220-8867086F4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B2953-4696-EF41-AF80-251C7FD7E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66165-17D5-AB4E-BE6C-A81D4F9F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AC29E1-F16D-AE4D-BE88-CB063A32B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E82C47-B1BF-F044-988A-F5B19C70B6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C00BE0-F5B0-154D-AF97-38904A51C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B6AA-2BBE-4043-B8E5-A947DAB3775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CBC278-2C04-E44A-9241-742CE0D4C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55A9FD-398E-2149-97E1-4747F1158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3BA9-24F0-5F48-A12B-DD8841BA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184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24E8-4029-FC49-98D0-2063D31BA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C3738E-2B23-124B-8E92-4D2762FAD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B6AA-2BBE-4043-B8E5-A947DAB3775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4B8D1-56E3-4A4E-9150-1CEDFE9A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6BBCA-4B0D-1A4C-9156-5A4265FE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3BA9-24F0-5F48-A12B-DD8841BA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42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5C1897-EDA6-6746-8A16-DEBA2F28A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B6AA-2BBE-4043-B8E5-A947DAB3775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093ABD-7C7C-2E4F-AAF9-710E889F5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21F64-12C1-F045-80A6-B1CDBC0B5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3BA9-24F0-5F48-A12B-DD8841BA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090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2BCDB-A2E7-A844-8D6B-037EE5CC0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FA95F-B1A7-3F4C-9590-143FB65CB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9C418-75A6-AD44-AA58-B9C1B9A21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EB400-75A5-464D-B4DE-8524B469E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B6AA-2BBE-4043-B8E5-A947DAB3775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4F0CD-34DB-3F47-AA39-BDAC636A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6659E-008E-A74E-879F-9BC83A6A4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3BA9-24F0-5F48-A12B-DD8841BA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959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072E7-966E-FF48-B56A-203CF70FE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0DF31C-0CBD-4E49-A4CC-6CFC5892CB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30090-89C4-0747-A0A1-AEA793BBF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168F6-BFDD-6B41-9FDF-2733C6B8A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B6AA-2BBE-4043-B8E5-A947DAB3775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45305-6FBD-D94B-9CC7-157731E01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A9822D-4868-9646-B1B7-AAF98699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3BA9-24F0-5F48-A12B-DD8841BA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179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5A229-1751-9541-AD89-D403B205A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B8576-CD33-0D43-B085-73891913D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1739F-3059-C644-81C1-115FF6644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B6AA-2BBE-4043-B8E5-A947DAB3775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90327-7872-D84C-AA91-A58DF8F1D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D4904-81DB-664D-9B76-EFC6A1EB7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3BA9-24F0-5F48-A12B-DD8841BA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325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210733-0414-1845-B89D-FC41786410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3E6A4-9784-F74C-8A30-EAF088AA4A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A8D47-7A64-E142-A40E-4FC86CB4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B6AA-2BBE-4043-B8E5-A947DAB3775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5C427-8981-1C45-81C6-7B859FCA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488C0-FFF6-8442-839F-A75B89D4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A3BA9-24F0-5F48-A12B-DD8841BA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00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13643-FE53-B685-C112-A288F2F86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5B2BB0-24CA-CF21-5791-2E9057E28D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47D7D-0E15-E4FB-6E3A-96A191D83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BF571-B977-8085-900C-C37F425D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E99E-C058-4958-87FC-6D67AB14EAB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D1EC9-567C-A44A-D85A-DC3729836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A707B-C1BD-0F5B-F2C3-3F8F712D9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EF6E-2BD8-46FC-A573-5C25C9691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1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84ECFC-253B-E56F-6AB5-804919A6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E86D7-919B-D179-AF6F-E6D25FE8C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4094F-2489-3496-0C1A-32F9FFFDD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68E99E-C058-4958-87FC-6D67AB14EAB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175F3-3FD1-B352-9967-8AE03FA28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420A1-5B44-0E9C-6EE7-737DDD6BA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F5EF6E-2BD8-46FC-A573-5C25C9691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6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E5250C-EA1D-3243-8356-227C8A29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E59F8-8340-B245-ADB6-0B4C50B01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24E88-6929-CC46-BF48-AD5313965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DE1D656-8B92-7C4C-9F5F-50055A4483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3C6136C3-A2E5-AE4B-8A0D-3BF91F81CBF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i="0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www.cwea.org</a:t>
            </a:r>
            <a:endParaRPr lang="en-US" sz="1400" b="1" i="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40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9256C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3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E5250C-EA1D-3243-8356-227C8A29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E59F8-8340-B245-ADB6-0B4C50B01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24E88-6929-CC46-BF48-AD5313965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DE1D656-8B92-7C4C-9F5F-50055A4483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3C6136C3-A2E5-AE4B-8A0D-3BF91F81CBF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i="0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www.cwea.org</a:t>
            </a:r>
            <a:endParaRPr lang="en-US" sz="1400" b="1" i="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42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9256C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E5250C-EA1D-3243-8356-227C8A29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E59F8-8340-B245-ADB6-0B4C50B01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037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9256C"/>
          </a:solidFill>
          <a:latin typeface="Gotham Medium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29256C"/>
          </a:solidFill>
          <a:latin typeface="Gotham Medium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9256C"/>
          </a:solidFill>
          <a:latin typeface="Gotham Medium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9256C"/>
          </a:solidFill>
          <a:latin typeface="Gotham Medium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9256C"/>
          </a:solidFill>
          <a:latin typeface="Gotham Book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9256C"/>
          </a:solidFill>
          <a:latin typeface="Gotham Book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11CE7A-FC6A-E849-8BA4-C0206B925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4F638-85F0-E44D-90C0-2E037A214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1669B-73E2-154C-8FDF-1F9B1FA4BE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8B6AA-2BBE-4043-B8E5-A947DAB3775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53265-C167-F441-BB4C-4E08E308A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FC659-4997-5F49-8F96-92D00452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A3BA9-24F0-5F48-A12B-DD8841BA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7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hyperlink" Target="mailto:nbailey@cwea.or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hyperlink" Target="mailto:help@cwea.org" TargetMode="External"/><Relationship Id="rId5" Type="http://schemas.openxmlformats.org/officeDocument/2006/relationships/hyperlink" Target="mailto:cconsunto@cwea.org" TargetMode="External"/><Relationship Id="rId4" Type="http://schemas.openxmlformats.org/officeDocument/2006/relationships/image" Target="cid:46420d54-36f8-49b4-b7e1-858fae0c56e9@namprd11.prod.outlook.co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help@cwea.or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s.cwea.org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nbailey@cwea.or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5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png"/><Relationship Id="rId20" Type="http://schemas.openxmlformats.org/officeDocument/2006/relationships/image" Target="../media/image46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69C6B15-FDB4-4B5C-B70A-58DFB56ED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5678" y="4537901"/>
            <a:ext cx="5340627" cy="187493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Aft>
                <a:spcPts val="1000"/>
              </a:spcAft>
            </a:pPr>
            <a:r>
              <a:rPr lang="en-US" sz="3600" b="1" dirty="0">
                <a:latin typeface="Gotham Book" pitchFamily="50" charset="0"/>
                <a:cs typeface="Arial" panose="020B0604020202020204" pitchFamily="34" charset="0"/>
              </a:rPr>
              <a:t>C</a:t>
            </a:r>
            <a:r>
              <a:rPr lang="en-US" sz="3600" dirty="0">
                <a:latin typeface="Gotham Book" pitchFamily="50" charset="0"/>
                <a:cs typeface="Arial" panose="020B0604020202020204" pitchFamily="34" charset="0"/>
              </a:rPr>
              <a:t>alifornia</a:t>
            </a:r>
            <a:br>
              <a:rPr lang="en-US" sz="3600" dirty="0">
                <a:latin typeface="Gotham Book" pitchFamily="50" charset="0"/>
                <a:cs typeface="Arial" panose="020B0604020202020204" pitchFamily="34" charset="0"/>
              </a:rPr>
            </a:br>
            <a:r>
              <a:rPr lang="en-US" sz="3600" b="1" dirty="0">
                <a:latin typeface="Gotham Book" pitchFamily="50" charset="0"/>
                <a:cs typeface="Arial" panose="020B0604020202020204" pitchFamily="34" charset="0"/>
              </a:rPr>
              <a:t>W</a:t>
            </a:r>
            <a:r>
              <a:rPr lang="en-US" sz="3600" dirty="0">
                <a:latin typeface="Gotham Book" pitchFamily="50" charset="0"/>
                <a:cs typeface="Arial" panose="020B0604020202020204" pitchFamily="34" charset="0"/>
              </a:rPr>
              <a:t>ater </a:t>
            </a:r>
            <a:br>
              <a:rPr lang="en-US" sz="3600" dirty="0">
                <a:latin typeface="Gotham Book" pitchFamily="50" charset="0"/>
                <a:cs typeface="Arial" panose="020B0604020202020204" pitchFamily="34" charset="0"/>
              </a:rPr>
            </a:br>
            <a:r>
              <a:rPr lang="en-US" sz="3600" b="1" dirty="0">
                <a:latin typeface="Gotham Book" pitchFamily="50" charset="0"/>
                <a:cs typeface="Arial" panose="020B0604020202020204" pitchFamily="34" charset="0"/>
              </a:rPr>
              <a:t>E</a:t>
            </a:r>
            <a:r>
              <a:rPr lang="en-US" sz="3600" dirty="0">
                <a:latin typeface="Gotham Book" pitchFamily="50" charset="0"/>
                <a:cs typeface="Arial" panose="020B0604020202020204" pitchFamily="34" charset="0"/>
              </a:rPr>
              <a:t>nvironment </a:t>
            </a:r>
            <a:br>
              <a:rPr lang="en-US" sz="3600" dirty="0">
                <a:latin typeface="Gotham Book" pitchFamily="50" charset="0"/>
                <a:cs typeface="Arial" panose="020B0604020202020204" pitchFamily="34" charset="0"/>
              </a:rPr>
            </a:br>
            <a:r>
              <a:rPr lang="en-US" sz="3600" b="1" dirty="0">
                <a:latin typeface="Gotham Book" pitchFamily="50" charset="0"/>
                <a:cs typeface="Arial" panose="020B0604020202020204" pitchFamily="34" charset="0"/>
              </a:rPr>
              <a:t>A</a:t>
            </a:r>
            <a:r>
              <a:rPr lang="en-US" sz="3600" dirty="0">
                <a:latin typeface="Gotham Book" pitchFamily="50" charset="0"/>
                <a:cs typeface="Arial" panose="020B0604020202020204" pitchFamily="34" charset="0"/>
              </a:rPr>
              <a:t>ssociation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D7F4E9-02A9-4583-85B2-94E5836F7F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4" y="987141"/>
            <a:ext cx="9732264" cy="3005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6A95C4-F378-4A2E-AF87-892D0F7FB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842" y="-108842"/>
            <a:ext cx="7413170" cy="7043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D1F345-F6F2-4CA9-9044-0278970FA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1793"/>
            <a:ext cx="7413171" cy="7043027"/>
          </a:xfrm>
          <a:prstGeom prst="rect">
            <a:avLst/>
          </a:prstGeom>
        </p:spPr>
      </p:pic>
      <p:pic>
        <p:nvPicPr>
          <p:cNvPr id="14" name="Picture 13" descr="A picture containing clock&#10;&#10;Description automatically generated">
            <a:extLst>
              <a:ext uri="{FF2B5EF4-FFF2-40B4-BE49-F238E27FC236}">
                <a16:creationId xmlns:a16="http://schemas.microsoft.com/office/drawing/2014/main" id="{E4FF38F3-B4D3-4A88-8E2E-A47B635F22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2" y="1916195"/>
            <a:ext cx="11374968" cy="25427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54CA8D-4277-42E7-84A9-5A2ED01F018D}"/>
              </a:ext>
            </a:extLst>
          </p:cNvPr>
          <p:cNvSpPr txBox="1"/>
          <p:nvPr/>
        </p:nvSpPr>
        <p:spPr>
          <a:xfrm>
            <a:off x="1335678" y="4537901"/>
            <a:ext cx="10420893" cy="13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LOCAL SECTION LEADER ORIENTATION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UPDATED APRIL 2024</a:t>
            </a:r>
          </a:p>
        </p:txBody>
      </p:sp>
    </p:spTree>
    <p:extLst>
      <p:ext uri="{BB962C8B-B14F-4D97-AF65-F5344CB8AC3E}">
        <p14:creationId xmlns:p14="http://schemas.microsoft.com/office/powerpoint/2010/main" val="142424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1D44C-FC9D-BAF6-E6F1-3515D13CD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7DF886-45EE-62BF-EE21-0BA8A3C4B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5678" y="4537901"/>
            <a:ext cx="5340627" cy="187493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Aft>
                <a:spcPts val="1000"/>
              </a:spcAft>
            </a:pPr>
            <a:r>
              <a:rPr lang="en-US" sz="3600" b="1" dirty="0">
                <a:latin typeface="Gotham Book" pitchFamily="50" charset="0"/>
                <a:cs typeface="Arial" panose="020B0604020202020204" pitchFamily="34" charset="0"/>
              </a:rPr>
              <a:t>C</a:t>
            </a:r>
            <a:r>
              <a:rPr lang="en-US" sz="3600" dirty="0">
                <a:latin typeface="Gotham Book" pitchFamily="50" charset="0"/>
                <a:cs typeface="Arial" panose="020B0604020202020204" pitchFamily="34" charset="0"/>
              </a:rPr>
              <a:t>alifornia</a:t>
            </a:r>
            <a:br>
              <a:rPr lang="en-US" sz="3600" dirty="0">
                <a:latin typeface="Gotham Book" pitchFamily="50" charset="0"/>
                <a:cs typeface="Arial" panose="020B0604020202020204" pitchFamily="34" charset="0"/>
              </a:rPr>
            </a:br>
            <a:r>
              <a:rPr lang="en-US" sz="3600" b="1" dirty="0">
                <a:latin typeface="Gotham Book" pitchFamily="50" charset="0"/>
                <a:cs typeface="Arial" panose="020B0604020202020204" pitchFamily="34" charset="0"/>
              </a:rPr>
              <a:t>W</a:t>
            </a:r>
            <a:r>
              <a:rPr lang="en-US" sz="3600" dirty="0">
                <a:latin typeface="Gotham Book" pitchFamily="50" charset="0"/>
                <a:cs typeface="Arial" panose="020B0604020202020204" pitchFamily="34" charset="0"/>
              </a:rPr>
              <a:t>ater </a:t>
            </a:r>
            <a:br>
              <a:rPr lang="en-US" sz="3600" dirty="0">
                <a:latin typeface="Gotham Book" pitchFamily="50" charset="0"/>
                <a:cs typeface="Arial" panose="020B0604020202020204" pitchFamily="34" charset="0"/>
              </a:rPr>
            </a:br>
            <a:r>
              <a:rPr lang="en-US" sz="3600" b="1" dirty="0">
                <a:latin typeface="Gotham Book" pitchFamily="50" charset="0"/>
                <a:cs typeface="Arial" panose="020B0604020202020204" pitchFamily="34" charset="0"/>
              </a:rPr>
              <a:t>E</a:t>
            </a:r>
            <a:r>
              <a:rPr lang="en-US" sz="3600" dirty="0">
                <a:latin typeface="Gotham Book" pitchFamily="50" charset="0"/>
                <a:cs typeface="Arial" panose="020B0604020202020204" pitchFamily="34" charset="0"/>
              </a:rPr>
              <a:t>nvironment </a:t>
            </a:r>
            <a:br>
              <a:rPr lang="en-US" sz="3600" dirty="0">
                <a:latin typeface="Gotham Book" pitchFamily="50" charset="0"/>
                <a:cs typeface="Arial" panose="020B0604020202020204" pitchFamily="34" charset="0"/>
              </a:rPr>
            </a:br>
            <a:r>
              <a:rPr lang="en-US" sz="3600" b="1" dirty="0">
                <a:latin typeface="Gotham Book" pitchFamily="50" charset="0"/>
                <a:cs typeface="Arial" panose="020B0604020202020204" pitchFamily="34" charset="0"/>
              </a:rPr>
              <a:t>A</a:t>
            </a:r>
            <a:r>
              <a:rPr lang="en-US" sz="3600" dirty="0">
                <a:latin typeface="Gotham Book" pitchFamily="50" charset="0"/>
                <a:cs typeface="Arial" panose="020B0604020202020204" pitchFamily="34" charset="0"/>
              </a:rPr>
              <a:t>ssociation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CE118F-F454-DCA5-656D-7E1396C849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4" y="987141"/>
            <a:ext cx="9732264" cy="3005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B9B367-3D53-FE1F-1A8D-84FD31961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842" y="-108842"/>
            <a:ext cx="7413170" cy="7043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3BA7CC-B113-3E9A-4D36-51A7CA22A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1793"/>
            <a:ext cx="7413171" cy="7043027"/>
          </a:xfrm>
          <a:prstGeom prst="rect">
            <a:avLst/>
          </a:prstGeom>
        </p:spPr>
      </p:pic>
      <p:pic>
        <p:nvPicPr>
          <p:cNvPr id="14" name="Picture 13" descr="A picture containing clock&#10;&#10;Description automatically generated">
            <a:extLst>
              <a:ext uri="{FF2B5EF4-FFF2-40B4-BE49-F238E27FC236}">
                <a16:creationId xmlns:a16="http://schemas.microsoft.com/office/drawing/2014/main" id="{CC744C08-0305-72A9-9B32-72A04DC05D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2" y="1916195"/>
            <a:ext cx="11374968" cy="25427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54C9D8-F2D2-4B5A-66B2-F933501937BA}"/>
              </a:ext>
            </a:extLst>
          </p:cNvPr>
          <p:cNvSpPr txBox="1"/>
          <p:nvPr/>
        </p:nvSpPr>
        <p:spPr>
          <a:xfrm>
            <a:off x="1335679" y="4537901"/>
            <a:ext cx="9814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KEY CONSIDERATIONS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FOR LOCAL SECTION LEADERS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62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24F0A-A721-7DC4-31D9-83A136306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621DAF-BA9C-F7B1-FCFC-7AEFE9457B12}"/>
              </a:ext>
            </a:extLst>
          </p:cNvPr>
          <p:cNvSpPr txBox="1">
            <a:spLocks/>
          </p:cNvSpPr>
          <p:nvPr/>
        </p:nvSpPr>
        <p:spPr>
          <a:xfrm>
            <a:off x="587140" y="133350"/>
            <a:ext cx="10515600" cy="1134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0">
                <a:solidFill>
                  <a:srgbClr val="FFFFFF"/>
                </a:solidFill>
                <a:latin typeface="Gotham Medium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Century Gothic" panose="020B0502020202020204" pitchFamily="34" charset="0"/>
              </a:rPr>
              <a:t>LOCAL SECTION OFFICERS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EF76C24-D117-9C6B-48DD-BCF25FBC86B6}"/>
              </a:ext>
            </a:extLst>
          </p:cNvPr>
          <p:cNvSpPr txBox="1">
            <a:spLocks/>
          </p:cNvSpPr>
          <p:nvPr/>
        </p:nvSpPr>
        <p:spPr>
          <a:xfrm>
            <a:off x="587140" y="1341638"/>
            <a:ext cx="11093115" cy="2386697"/>
          </a:xfrm>
          <a:prstGeom prst="rect">
            <a:avLst/>
          </a:prstGeom>
        </p:spPr>
        <p:txBody>
          <a:bodyPr numCol="2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56C"/>
                </a:solidFill>
                <a:latin typeface="Gotham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56C"/>
                </a:solidFill>
                <a:latin typeface="Gotham Medium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256C"/>
                </a:solidFill>
                <a:latin typeface="Gotham Medium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9256C"/>
                </a:solidFill>
                <a:latin typeface="Gotham Book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9256C"/>
                </a:solidFill>
                <a:latin typeface="Gotham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Critical link between the local section and CWEA State Board</a:t>
            </a:r>
          </a:p>
          <a:p>
            <a:pPr marL="342900" indent="-342900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Responsible for determining annual plan of work and activities of the section</a:t>
            </a:r>
          </a:p>
          <a:p>
            <a:pPr marL="342900" indent="-342900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Responsible for budget planning and implementation</a:t>
            </a:r>
          </a:p>
          <a:p>
            <a:pPr marL="342900" indent="-342900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Key role in supporting State Board to meet fiduciary responsibilities and advance the CWEA Strategic Plan</a:t>
            </a:r>
          </a:p>
          <a:p>
            <a:pPr marL="342900" indent="-342900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Responsible for engaging local section members and driving member value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28CD1D-D929-9293-72F8-3CB0C155A4AB}"/>
              </a:ext>
            </a:extLst>
          </p:cNvPr>
          <p:cNvSpPr txBox="1"/>
          <p:nvPr/>
        </p:nvSpPr>
        <p:spPr>
          <a:xfrm>
            <a:off x="8150509" y="6617200"/>
            <a:ext cx="4041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CWEA AC23 in San Diego, CA, © Sal Ochoa</a:t>
            </a:r>
          </a:p>
        </p:txBody>
      </p:sp>
      <p:pic>
        <p:nvPicPr>
          <p:cNvPr id="7" name="Picture 6" descr="A group of people standing on grass&#10;&#10;Description automatically generated with low confidence">
            <a:extLst>
              <a:ext uri="{FF2B5EF4-FFF2-40B4-BE49-F238E27FC236}">
                <a16:creationId xmlns:a16="http://schemas.microsoft.com/office/drawing/2014/main" id="{EE4DE899-76C0-E1A4-FC1B-2D7191E371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61" b="29172"/>
          <a:stretch/>
        </p:blipFill>
        <p:spPr>
          <a:xfrm>
            <a:off x="0" y="3895724"/>
            <a:ext cx="12192000" cy="301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64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on grass&#10;&#10;Description automatically generated with low confidence">
            <a:extLst>
              <a:ext uri="{FF2B5EF4-FFF2-40B4-BE49-F238E27FC236}">
                <a16:creationId xmlns:a16="http://schemas.microsoft.com/office/drawing/2014/main" id="{702D65C6-1C27-31C9-DF7E-01CD68C625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61" b="29172"/>
          <a:stretch/>
        </p:blipFill>
        <p:spPr>
          <a:xfrm>
            <a:off x="0" y="3895724"/>
            <a:ext cx="12192000" cy="3014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C49D95-EC05-0130-400D-92DDD4D4B684}"/>
              </a:ext>
            </a:extLst>
          </p:cNvPr>
          <p:cNvSpPr txBox="1"/>
          <p:nvPr/>
        </p:nvSpPr>
        <p:spPr>
          <a:xfrm>
            <a:off x="8150509" y="3496144"/>
            <a:ext cx="4041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CWEA AC23 in San Diego, CA, © Sal Ochoa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B152A3-4D8A-BE41-A697-AF72458F4001}"/>
              </a:ext>
            </a:extLst>
          </p:cNvPr>
          <p:cNvSpPr txBox="1">
            <a:spLocks/>
          </p:cNvSpPr>
          <p:nvPr/>
        </p:nvSpPr>
        <p:spPr>
          <a:xfrm>
            <a:off x="587140" y="114300"/>
            <a:ext cx="9193363" cy="12025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YOUR CWEA BOARD LIAISON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2F8065-E0FC-EF1B-D135-616898B57E20}"/>
              </a:ext>
            </a:extLst>
          </p:cNvPr>
          <p:cNvSpPr txBox="1">
            <a:spLocks/>
          </p:cNvSpPr>
          <p:nvPr/>
        </p:nvSpPr>
        <p:spPr>
          <a:xfrm>
            <a:off x="587138" y="1984375"/>
            <a:ext cx="6172200" cy="4873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9256C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29256C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rgbClr val="29256C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rgbClr val="29256C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Ideas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Advice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Communications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5EE2724-1909-1141-1C83-43EB8205DC4A}"/>
              </a:ext>
            </a:extLst>
          </p:cNvPr>
          <p:cNvSpPr txBox="1">
            <a:spLocks/>
          </p:cNvSpPr>
          <p:nvPr/>
        </p:nvSpPr>
        <p:spPr>
          <a:xfrm>
            <a:off x="587138" y="1107088"/>
            <a:ext cx="10033235" cy="1299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FFFFFF"/>
                </a:solidFill>
                <a:latin typeface="Gotham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FFFFFF"/>
                </a:solidFill>
                <a:latin typeface="Gotham Book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 Local Section’s conduit and connection to the organization and its resources. We are here to help you with anything, including: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9E16B-7448-ED3D-E881-59204A5C5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3007"/>
            <a:ext cx="920636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82996F-0DBF-59F2-DF43-D51D95C64C9E}"/>
              </a:ext>
            </a:extLst>
          </p:cNvPr>
          <p:cNvSpPr/>
          <p:nvPr/>
        </p:nvSpPr>
        <p:spPr>
          <a:xfrm>
            <a:off x="-1654601" y="3835820"/>
            <a:ext cx="17413409" cy="3635023"/>
          </a:xfrm>
          <a:prstGeom prst="rect">
            <a:avLst/>
          </a:prstGeom>
          <a:solidFill>
            <a:srgbClr val="F2F1EC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7975D7-8AFE-2D9D-777A-F3998F624F06}"/>
              </a:ext>
            </a:extLst>
          </p:cNvPr>
          <p:cNvSpPr/>
          <p:nvPr/>
        </p:nvSpPr>
        <p:spPr>
          <a:xfrm>
            <a:off x="5953646" y="1660065"/>
            <a:ext cx="7354110" cy="996359"/>
          </a:xfrm>
          <a:prstGeom prst="rect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6B04D2-63CA-4945-BA51-817D101B7A4F}"/>
              </a:ext>
            </a:extLst>
          </p:cNvPr>
          <p:cNvSpPr txBox="1"/>
          <p:nvPr/>
        </p:nvSpPr>
        <p:spPr>
          <a:xfrm>
            <a:off x="960935" y="4057337"/>
            <a:ext cx="61023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Resources on the Leader Resources web page include: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Local Section bylaws</a:t>
            </a:r>
            <a:endParaRPr lang="en-US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Templates</a:t>
            </a:r>
            <a:endParaRPr lang="en-US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Forms</a:t>
            </a:r>
            <a:endParaRPr lang="en-US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Policies</a:t>
            </a:r>
            <a:endParaRPr lang="en-US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How-to guides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548F15-670E-280A-07FB-4B4BD2097E8B}"/>
              </a:ext>
            </a:extLst>
          </p:cNvPr>
          <p:cNvSpPr txBox="1"/>
          <p:nvPr/>
        </p:nvSpPr>
        <p:spPr>
          <a:xfrm>
            <a:off x="7063285" y="1773525"/>
            <a:ext cx="7216919" cy="76944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leaders.cwea.org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5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9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789F2A1C-9FCE-FDDD-745B-9C17F38BF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-65796" y="-638967"/>
            <a:ext cx="12306097" cy="901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C236680-CB4A-4940-9A27-3E67C37C7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40" y="-200025"/>
            <a:ext cx="12238896" cy="1374287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/>
              <a:t>DEDICATED CWEA STAFF SUPPORT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7758516B-222C-E0DA-CCD8-C3097A79C1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260498"/>
              </p:ext>
            </p:extLst>
          </p:nvPr>
        </p:nvGraphicFramePr>
        <p:xfrm>
          <a:off x="275770" y="3857625"/>
          <a:ext cx="11640460" cy="20575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0115">
                  <a:extLst>
                    <a:ext uri="{9D8B030D-6E8A-4147-A177-3AD203B41FA5}">
                      <a16:colId xmlns:a16="http://schemas.microsoft.com/office/drawing/2014/main" val="3642885292"/>
                    </a:ext>
                  </a:extLst>
                </a:gridCol>
                <a:gridCol w="2910115">
                  <a:extLst>
                    <a:ext uri="{9D8B030D-6E8A-4147-A177-3AD203B41FA5}">
                      <a16:colId xmlns:a16="http://schemas.microsoft.com/office/drawing/2014/main" val="3621251088"/>
                    </a:ext>
                  </a:extLst>
                </a:gridCol>
                <a:gridCol w="2910115">
                  <a:extLst>
                    <a:ext uri="{9D8B030D-6E8A-4147-A177-3AD203B41FA5}">
                      <a16:colId xmlns:a16="http://schemas.microsoft.com/office/drawing/2014/main" val="4227863934"/>
                    </a:ext>
                  </a:extLst>
                </a:gridCol>
                <a:gridCol w="2910115">
                  <a:extLst>
                    <a:ext uri="{9D8B030D-6E8A-4147-A177-3AD203B41FA5}">
                      <a16:colId xmlns:a16="http://schemas.microsoft.com/office/drawing/2014/main" val="379096538"/>
                    </a:ext>
                  </a:extLst>
                </a:gridCol>
              </a:tblGrid>
              <a:tr h="90374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Finance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Website, Photo Galleries &amp; Marketing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Event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Set-Up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Webinar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Set-Up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267059"/>
                  </a:ext>
                </a:extLst>
              </a:tr>
              <a:tr h="57689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Century Gothic" panose="020B0502020202020204" pitchFamily="34" charset="0"/>
                        </a:rPr>
                        <a:t>Cris</a:t>
                      </a:r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latin typeface="Century Gothic" panose="020B0502020202020204" pitchFamily="34" charset="0"/>
                        </a:rPr>
                        <a:t>Consunto</a:t>
                      </a:r>
                      <a:endParaRPr lang="en-US" sz="1400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Cela Gonzalez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Brian Mosley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Nick Bailey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6143187"/>
                  </a:ext>
                </a:extLst>
              </a:tr>
              <a:tr h="576892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  <a:hlinkClick r:id="rId5"/>
                        </a:rPr>
                        <a:t>cconsunto@cwea.org</a:t>
                      </a:r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  <a:hlinkClick r:id="rId6"/>
                        </a:rPr>
                        <a:t>help@cwea.org</a:t>
                      </a:r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entury Gothic" panose="020B0502020202020204" pitchFamily="34" charset="0"/>
                          <a:hlinkClick r:id="rId6"/>
                        </a:rPr>
                        <a:t>help@cwea.org</a:t>
                      </a:r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  <a:hlinkClick r:id="rId7"/>
                        </a:rPr>
                        <a:t>nbailey@cwea.org</a:t>
                      </a:r>
                      <a:endParaRPr lang="en-US" sz="14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244399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7E86496-CCE2-C3F2-1F77-1C973A3BB41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2839964" y="-7543801"/>
            <a:ext cx="67733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572000AD-EA4B-E8DE-E28E-440C5BB5BBC4}"/>
              </a:ext>
            </a:extLst>
          </p:cNvPr>
          <p:cNvSpPr/>
          <p:nvPr/>
        </p:nvSpPr>
        <p:spPr>
          <a:xfrm>
            <a:off x="2545130" y="1592339"/>
            <a:ext cx="1388239" cy="13160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46088"/>
              <a:gd name="adj5" fmla="val 153361"/>
              <a:gd name="adj6" fmla="val -44415"/>
            </a:avLst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C6411F2E-19DC-3990-AA3A-84D27D6DB623}"/>
              </a:ext>
            </a:extLst>
          </p:cNvPr>
          <p:cNvSpPr/>
          <p:nvPr/>
        </p:nvSpPr>
        <p:spPr>
          <a:xfrm>
            <a:off x="11360418" y="970012"/>
            <a:ext cx="1211631" cy="1253896"/>
          </a:xfrm>
          <a:prstGeom prst="borderCallout2">
            <a:avLst>
              <a:gd name="adj1" fmla="val 78750"/>
              <a:gd name="adj2" fmla="val -13563"/>
              <a:gd name="adj3" fmla="val 119560"/>
              <a:gd name="adj4" fmla="val -16232"/>
              <a:gd name="adj5" fmla="val 222665"/>
              <a:gd name="adj6" fmla="val -546233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B6571881-D65A-1E0A-6204-CD946AFCD960}"/>
              </a:ext>
            </a:extLst>
          </p:cNvPr>
          <p:cNvSpPr/>
          <p:nvPr/>
        </p:nvSpPr>
        <p:spPr>
          <a:xfrm>
            <a:off x="4938250" y="1036785"/>
            <a:ext cx="1243476" cy="1128533"/>
          </a:xfrm>
          <a:prstGeom prst="borderCallout2">
            <a:avLst>
              <a:gd name="adj1" fmla="val 42609"/>
              <a:gd name="adj2" fmla="val 120080"/>
              <a:gd name="adj3" fmla="val 41979"/>
              <a:gd name="adj4" fmla="val 159076"/>
              <a:gd name="adj5" fmla="val 229535"/>
              <a:gd name="adj6" fmla="val 159610"/>
            </a:avLst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89255B8F-84DA-FEB6-BD41-A99EAB9E3140}"/>
              </a:ext>
            </a:extLst>
          </p:cNvPr>
          <p:cNvSpPr/>
          <p:nvPr/>
        </p:nvSpPr>
        <p:spPr>
          <a:xfrm>
            <a:off x="10064242" y="974104"/>
            <a:ext cx="1211631" cy="1253896"/>
          </a:xfrm>
          <a:prstGeom prst="borderCallout2">
            <a:avLst>
              <a:gd name="adj1" fmla="val 112933"/>
              <a:gd name="adj2" fmla="val 39894"/>
              <a:gd name="adj3" fmla="val 141589"/>
              <a:gd name="adj4" fmla="val 38011"/>
              <a:gd name="adj5" fmla="val 221905"/>
              <a:gd name="adj6" fmla="val 2213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6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0CB45-2051-BAD4-C430-762E5CC59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pipes on a platform&#10;&#10;Description automatically generated">
            <a:extLst>
              <a:ext uri="{FF2B5EF4-FFF2-40B4-BE49-F238E27FC236}">
                <a16:creationId xmlns:a16="http://schemas.microsoft.com/office/drawing/2014/main" id="{10350263-BF66-E9FE-D58E-81514A771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67313"/>
            <a:ext cx="12192000" cy="81200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3EECA3-90CD-A70F-FEC9-69CEA504E7D8}"/>
              </a:ext>
            </a:extLst>
          </p:cNvPr>
          <p:cNvSpPr/>
          <p:nvPr/>
        </p:nvSpPr>
        <p:spPr>
          <a:xfrm>
            <a:off x="-571500" y="4927186"/>
            <a:ext cx="14687550" cy="46065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D905F-31BD-3117-2F02-B98813EAB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799057"/>
            <a:ext cx="10515600" cy="1325563"/>
          </a:xfrm>
        </p:spPr>
        <p:txBody>
          <a:bodyPr/>
          <a:lstStyle/>
          <a:p>
            <a:r>
              <a:rPr lang="en-US" dirty="0"/>
              <a:t>FINANCIAL REPORTING, COMPLIANCE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6B8525-1361-12DE-CD10-E54A20B0B121}"/>
              </a:ext>
            </a:extLst>
          </p:cNvPr>
          <p:cNvSpPr txBox="1">
            <a:spLocks/>
          </p:cNvSpPr>
          <p:nvPr/>
        </p:nvSpPr>
        <p:spPr>
          <a:xfrm>
            <a:off x="-1180565" y="4303757"/>
            <a:ext cx="4789887" cy="88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0">
                <a:solidFill>
                  <a:srgbClr val="FFFFFF"/>
                </a:solidFill>
                <a:latin typeface="Gotham Medium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2F1EC"/>
                </a:solidFill>
                <a:effectLst/>
                <a:uLnTx/>
                <a:uFillTx/>
                <a:latin typeface="Gotham Medium" pitchFamily="2" charset="0"/>
                <a:ea typeface="+mj-ea"/>
                <a:cs typeface="+mj-cs"/>
              </a:rPr>
              <a:t>Credit: Olivia Rakowski</a:t>
            </a:r>
          </a:p>
        </p:txBody>
      </p:sp>
    </p:spTree>
    <p:extLst>
      <p:ext uri="{BB962C8B-B14F-4D97-AF65-F5344CB8AC3E}">
        <p14:creationId xmlns:p14="http://schemas.microsoft.com/office/powerpoint/2010/main" val="1968897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C0B33-B8E6-6BC7-3877-0FFFDFC37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51EB2E-5E6E-50EC-8E38-856ADEE3B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63" y="1324547"/>
            <a:ext cx="3719076" cy="4446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963DFE-D922-0ED7-EFFE-5EAB29F87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242" y="1323823"/>
            <a:ext cx="7123809" cy="44476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01BC54-E3A2-4D0D-D5F1-9C99F4E9DFDD}"/>
              </a:ext>
            </a:extLst>
          </p:cNvPr>
          <p:cNvSpPr txBox="1">
            <a:spLocks/>
          </p:cNvSpPr>
          <p:nvPr/>
        </p:nvSpPr>
        <p:spPr>
          <a:xfrm>
            <a:off x="663240" y="293739"/>
            <a:ext cx="10515600" cy="88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0">
                <a:solidFill>
                  <a:srgbClr val="FFFFFF"/>
                </a:solidFill>
                <a:latin typeface="Gotham Medium" pitchFamily="2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F1EC"/>
                </a:solidFill>
                <a:effectLst/>
                <a:uLnTx/>
                <a:uFillTx/>
                <a:latin typeface="Gotham Medium" pitchFamily="2" charset="0"/>
                <a:ea typeface="+mj-ea"/>
                <a:cs typeface="+mj-cs"/>
              </a:rPr>
              <a:t>Reporting, Documentation</a:t>
            </a:r>
          </a:p>
        </p:txBody>
      </p:sp>
    </p:spTree>
    <p:extLst>
      <p:ext uri="{BB962C8B-B14F-4D97-AF65-F5344CB8AC3E}">
        <p14:creationId xmlns:p14="http://schemas.microsoft.com/office/powerpoint/2010/main" val="2280384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2C07C-4EF5-2711-DDAD-958922D25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extBox 5">
            <a:extLst>
              <a:ext uri="{FF2B5EF4-FFF2-40B4-BE49-F238E27FC236}">
                <a16:creationId xmlns:a16="http://schemas.microsoft.com/office/drawing/2014/main" id="{A23A2230-EDB9-16C2-7082-5C41CFFAD0DE}"/>
              </a:ext>
            </a:extLst>
          </p:cNvPr>
          <p:cNvGraphicFramePr/>
          <p:nvPr/>
        </p:nvGraphicFramePr>
        <p:xfrm>
          <a:off x="956931" y="1233376"/>
          <a:ext cx="10428047" cy="462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5792B502-3C68-FC47-8005-1D15429A7EAC}"/>
              </a:ext>
            </a:extLst>
          </p:cNvPr>
          <p:cNvSpPr txBox="1">
            <a:spLocks/>
          </p:cNvSpPr>
          <p:nvPr/>
        </p:nvSpPr>
        <p:spPr>
          <a:xfrm>
            <a:off x="913154" y="255639"/>
            <a:ext cx="10515600" cy="88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0">
                <a:solidFill>
                  <a:srgbClr val="FFFFFF"/>
                </a:solidFill>
                <a:latin typeface="Gotham Medium" pitchFamily="2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F1EC"/>
                </a:solidFill>
                <a:effectLst/>
                <a:uLnTx/>
                <a:uFillTx/>
                <a:latin typeface="Gotham Medium" pitchFamily="2" charset="0"/>
                <a:ea typeface="+mj-ea"/>
                <a:cs typeface="+mj-cs"/>
              </a:rPr>
              <a:t>Treasurer Compliance Tasks</a:t>
            </a:r>
          </a:p>
        </p:txBody>
      </p:sp>
    </p:spTree>
    <p:extLst>
      <p:ext uri="{BB962C8B-B14F-4D97-AF65-F5344CB8AC3E}">
        <p14:creationId xmlns:p14="http://schemas.microsoft.com/office/powerpoint/2010/main" val="64359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BC43-D9F9-EC51-F1DC-4A75738E9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1872F5D-9B29-C0D9-DB29-BEC5BC02C8C1}"/>
              </a:ext>
            </a:extLst>
          </p:cNvPr>
          <p:cNvSpPr txBox="1">
            <a:spLocks/>
          </p:cNvSpPr>
          <p:nvPr/>
        </p:nvSpPr>
        <p:spPr>
          <a:xfrm>
            <a:off x="1034715" y="293739"/>
            <a:ext cx="10515600" cy="88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0">
                <a:solidFill>
                  <a:srgbClr val="FFFFFF"/>
                </a:solidFill>
                <a:latin typeface="Gotham Medium" pitchFamily="2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F1EC"/>
                </a:solidFill>
                <a:effectLst/>
                <a:uLnTx/>
                <a:uFillTx/>
                <a:latin typeface="Gotham Medium" pitchFamily="2" charset="0"/>
                <a:ea typeface="+mj-ea"/>
                <a:cs typeface="+mj-cs"/>
              </a:rPr>
              <a:t>Reporting, Documentation</a:t>
            </a:r>
          </a:p>
        </p:txBody>
      </p:sp>
      <p:pic>
        <p:nvPicPr>
          <p:cNvPr id="3" name="Picture 2" descr="A screenshot of a financial report&#10;&#10;Description automatically generated">
            <a:extLst>
              <a:ext uri="{FF2B5EF4-FFF2-40B4-BE49-F238E27FC236}">
                <a16:creationId xmlns:a16="http://schemas.microsoft.com/office/drawing/2014/main" id="{8B87B432-3257-C5AF-7F02-F3889971F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199" y="1381938"/>
            <a:ext cx="9257601" cy="44043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6B3E3B8-E679-3357-29B6-A8F105D67B18}"/>
              </a:ext>
            </a:extLst>
          </p:cNvPr>
          <p:cNvSpPr/>
          <p:nvPr/>
        </p:nvSpPr>
        <p:spPr>
          <a:xfrm>
            <a:off x="2923954" y="1950926"/>
            <a:ext cx="978196" cy="383538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1EC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203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2A8B0-41E6-B8BE-4BD1-E9126D2C8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EEA28B0-74DA-EED2-4347-BED977213CA0}"/>
              </a:ext>
            </a:extLst>
          </p:cNvPr>
          <p:cNvSpPr txBox="1">
            <a:spLocks/>
          </p:cNvSpPr>
          <p:nvPr/>
        </p:nvSpPr>
        <p:spPr>
          <a:xfrm>
            <a:off x="1034715" y="293739"/>
            <a:ext cx="10515600" cy="88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0">
                <a:solidFill>
                  <a:srgbClr val="FFFFFF"/>
                </a:solidFill>
                <a:latin typeface="Gotham Medium" pitchFamily="2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F1EC"/>
                </a:solidFill>
                <a:effectLst/>
                <a:uLnTx/>
                <a:uFillTx/>
                <a:latin typeface="Gotham Medium" pitchFamily="2" charset="0"/>
                <a:ea typeface="+mj-ea"/>
                <a:cs typeface="+mj-cs"/>
              </a:rPr>
              <a:t>Reporting, Documentation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C3BF9E6-1660-06ED-E358-16D972DA3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032" y="1557523"/>
            <a:ext cx="6408479" cy="437544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D207FB5-1E50-B13E-24D4-A49A67AF212C}"/>
              </a:ext>
            </a:extLst>
          </p:cNvPr>
          <p:cNvSpPr/>
          <p:nvPr/>
        </p:nvSpPr>
        <p:spPr>
          <a:xfrm>
            <a:off x="3976577" y="1557523"/>
            <a:ext cx="978196" cy="78681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1EC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B3DE95-FD11-9200-EF54-7245FD7554E1}"/>
              </a:ext>
            </a:extLst>
          </p:cNvPr>
          <p:cNvSpPr/>
          <p:nvPr/>
        </p:nvSpPr>
        <p:spPr>
          <a:xfrm>
            <a:off x="3884428" y="5300477"/>
            <a:ext cx="978196" cy="78681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1EC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83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59B6D-D3C5-C582-1CF4-414C02B4C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5AE303F-CC81-FE3A-A481-9C7EBEB8ED1E}"/>
              </a:ext>
            </a:extLst>
          </p:cNvPr>
          <p:cNvSpPr txBox="1"/>
          <p:nvPr/>
        </p:nvSpPr>
        <p:spPr>
          <a:xfrm>
            <a:off x="293914" y="6401749"/>
            <a:ext cx="6936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CWEA 2023 Leadership Retreat, Asilomar State Park Hotel &amp; Conference Grounds, © CWEA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7FF39F-3CBA-1420-6FC6-5C16BF9CA1A8}"/>
              </a:ext>
            </a:extLst>
          </p:cNvPr>
          <p:cNvSpPr txBox="1"/>
          <p:nvPr/>
        </p:nvSpPr>
        <p:spPr>
          <a:xfrm>
            <a:off x="1259478" y="1219200"/>
            <a:ext cx="10420893" cy="39774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FIRST OFF…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92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678F79-8DBE-5FF0-1C41-F3554DBE844A}"/>
              </a:ext>
            </a:extLst>
          </p:cNvPr>
          <p:cNvGraphicFramePr>
            <a:graphicFrameLocks noGrp="1"/>
          </p:cNvGraphicFramePr>
          <p:nvPr/>
        </p:nvGraphicFramePr>
        <p:xfrm>
          <a:off x="786809" y="1164544"/>
          <a:ext cx="10866004" cy="48768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57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3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9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922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Gotham Bold" pitchFamily="2" charset="0"/>
                        </a:rPr>
                        <a:t>Task</a:t>
                      </a:r>
                      <a:endParaRPr lang="en-US" sz="1800" b="1" i="0" dirty="0">
                        <a:latin typeface="Gotham Bold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Medium" pitchFamily="2" charset="0"/>
                        </a:rPr>
                        <a:t>With</a:t>
                      </a:r>
                      <a:r>
                        <a:rPr lang="en-US" sz="1400" baseline="0" dirty="0">
                          <a:latin typeface="Gotham Medium" pitchFamily="2" charset="0"/>
                        </a:rPr>
                        <a:t> bookkeeping service</a:t>
                      </a:r>
                      <a:endParaRPr lang="en-US" sz="1400" dirty="0">
                        <a:latin typeface="Gotham Medium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Medium" pitchFamily="2" charset="0"/>
                        </a:rPr>
                        <a:t>Without</a:t>
                      </a:r>
                      <a:r>
                        <a:rPr lang="en-US" sz="1400" baseline="0" dirty="0">
                          <a:latin typeface="Gotham Medium" pitchFamily="2" charset="0"/>
                        </a:rPr>
                        <a:t> bookkeeping service</a:t>
                      </a:r>
                      <a:endParaRPr lang="en-US" sz="1400" dirty="0">
                        <a:latin typeface="Gotham Medium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67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otham Medium" pitchFamily="2" charset="0"/>
                        </a:rPr>
                        <a:t>Budget</a:t>
                      </a:r>
                      <a:endParaRPr lang="en-US" sz="1600" b="0" dirty="0">
                        <a:latin typeface="Gotham Medium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Gotham Medium" pitchFamily="2" charset="0"/>
                        </a:rPr>
                        <a:t>X          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Gotham Medium" pitchFamily="2" charset="0"/>
                        </a:rPr>
                        <a:t>Deposit receipts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67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otham Medium" pitchFamily="2" charset="0"/>
                        </a:rPr>
                        <a:t>Description</a:t>
                      </a:r>
                      <a:r>
                        <a:rPr lang="en-US" sz="1600" baseline="0" dirty="0">
                          <a:latin typeface="Gotham Medium" pitchFamily="2" charset="0"/>
                        </a:rPr>
                        <a:t> of revenue received </a:t>
                      </a:r>
                      <a:endParaRPr lang="en-US" sz="1600" dirty="0">
                        <a:latin typeface="Gotham Medium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67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otham Medium" pitchFamily="2" charset="0"/>
                        </a:rPr>
                        <a:t>List</a:t>
                      </a:r>
                      <a:r>
                        <a:rPr lang="en-US" sz="1600" baseline="0" dirty="0">
                          <a:latin typeface="Gotham Medium" pitchFamily="2" charset="0"/>
                        </a:rPr>
                        <a:t> of attendees</a:t>
                      </a:r>
                      <a:endParaRPr lang="en-US" sz="1600" dirty="0">
                        <a:latin typeface="Gotham Medium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67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otham Medium" pitchFamily="2" charset="0"/>
                        </a:rPr>
                        <a:t>List of all gifts/prizes</a:t>
                      </a:r>
                      <a:r>
                        <a:rPr lang="en-US" sz="1600" baseline="0" dirty="0">
                          <a:latin typeface="Gotham Medium" pitchFamily="2" charset="0"/>
                        </a:rPr>
                        <a:t> and recipients</a:t>
                      </a:r>
                      <a:endParaRPr lang="en-US" sz="1600" dirty="0">
                        <a:latin typeface="Gotham Medium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67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otham Medium" pitchFamily="2" charset="0"/>
                        </a:rPr>
                        <a:t>Check Request Forms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463616"/>
                  </a:ext>
                </a:extLst>
              </a:tr>
              <a:tr h="32967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otham Medium" pitchFamily="2" charset="0"/>
                        </a:rPr>
                        <a:t>Invoices/receipts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67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otham Medium" pitchFamily="2" charset="0"/>
                        </a:rPr>
                        <a:t>Electronic</a:t>
                      </a:r>
                      <a:r>
                        <a:rPr lang="en-US" sz="1600" baseline="0" dirty="0">
                          <a:latin typeface="Gotham Medium" pitchFamily="2" charset="0"/>
                        </a:rPr>
                        <a:t> version (i.e. Excel file) of report</a:t>
                      </a:r>
                      <a:endParaRPr lang="en-US" sz="1600" dirty="0">
                        <a:latin typeface="Gotham Medium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67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otham Medium" pitchFamily="2" charset="0"/>
                        </a:rPr>
                        <a:t>Check</a:t>
                      </a:r>
                      <a:r>
                        <a:rPr lang="en-US" sz="1600" baseline="0" dirty="0">
                          <a:latin typeface="Gotham Medium" pitchFamily="2" charset="0"/>
                        </a:rPr>
                        <a:t> Images </a:t>
                      </a:r>
                      <a:endParaRPr lang="en-US" sz="1600" dirty="0">
                        <a:latin typeface="Gotham Medium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67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otham Medium" pitchFamily="2" charset="0"/>
                        </a:rPr>
                        <a:t>Check Register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967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otham Medium" pitchFamily="2" charset="0"/>
                        </a:rPr>
                        <a:t>Bank Statement Reconciliation</a:t>
                      </a:r>
                      <a:r>
                        <a:rPr lang="en-US" sz="1600" baseline="0" dirty="0">
                          <a:latin typeface="Gotham Medium" pitchFamily="2" charset="0"/>
                        </a:rPr>
                        <a:t> </a:t>
                      </a:r>
                      <a:endParaRPr lang="en-US" sz="1600" dirty="0">
                        <a:latin typeface="Gotham Medium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67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otham Medium" pitchFamily="2" charset="0"/>
                        </a:rPr>
                        <a:t>Merchant/Event</a:t>
                      </a:r>
                      <a:r>
                        <a:rPr lang="en-US" sz="1600" baseline="0" dirty="0">
                          <a:latin typeface="Gotham Medium" pitchFamily="2" charset="0"/>
                        </a:rPr>
                        <a:t> account Reconciliation</a:t>
                      </a:r>
                      <a:endParaRPr lang="en-US" sz="1600" dirty="0">
                        <a:latin typeface="Gotham Medium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9674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Gotham Medium" pitchFamily="2" charset="0"/>
                        </a:rPr>
                        <a:t>Timely Submit</a:t>
                      </a:r>
                      <a:r>
                        <a:rPr lang="en-US" sz="1600" baseline="0" dirty="0">
                          <a:latin typeface="Gotham Medium" pitchFamily="2" charset="0"/>
                        </a:rPr>
                        <a:t> monthly report</a:t>
                      </a:r>
                      <a:endParaRPr lang="en-US" sz="1600" dirty="0">
                        <a:latin typeface="Gotham Medium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600" dirty="0"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Gotham Medium" pitchFamily="2" charset="0"/>
                        </a:rPr>
                        <a:t>X</a:t>
                      </a:r>
                      <a:endParaRPr lang="en-US" sz="1600" b="1" dirty="0">
                        <a:solidFill>
                          <a:schemeClr val="accent1"/>
                        </a:solidFill>
                        <a:latin typeface="Gotham 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6A591EE-8DA5-27EF-A75F-5CDB63121962}"/>
              </a:ext>
            </a:extLst>
          </p:cNvPr>
          <p:cNvSpPr txBox="1">
            <a:spLocks/>
          </p:cNvSpPr>
          <p:nvPr/>
        </p:nvSpPr>
        <p:spPr>
          <a:xfrm>
            <a:off x="786809" y="278069"/>
            <a:ext cx="10515600" cy="88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0">
                <a:solidFill>
                  <a:srgbClr val="FFFFFF"/>
                </a:solidFill>
                <a:latin typeface="Gotham Medium" pitchFamily="2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F1EC"/>
                </a:solidFill>
                <a:effectLst/>
                <a:uLnTx/>
                <a:uFillTx/>
                <a:latin typeface="Gotham Medium" pitchFamily="2" charset="0"/>
                <a:ea typeface="+mj-ea"/>
                <a:cs typeface="+mj-cs"/>
              </a:rPr>
              <a:t>State vs. LS Bookkeeping</a:t>
            </a:r>
          </a:p>
        </p:txBody>
      </p:sp>
    </p:spTree>
    <p:extLst>
      <p:ext uri="{BB962C8B-B14F-4D97-AF65-F5344CB8AC3E}">
        <p14:creationId xmlns:p14="http://schemas.microsoft.com/office/powerpoint/2010/main" val="2603431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39325-FD54-6ED7-C18E-6FD901F4D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men in hard hats talking to each other&#10;&#10;Description automatically generated">
            <a:extLst>
              <a:ext uri="{FF2B5EF4-FFF2-40B4-BE49-F238E27FC236}">
                <a16:creationId xmlns:a16="http://schemas.microsoft.com/office/drawing/2014/main" id="{F83EC10B-3685-51B4-7B59-D7F26B4B03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805" y="-239973"/>
            <a:ext cx="12716680" cy="84695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65BC48-D747-7829-D737-1751D4645632}"/>
              </a:ext>
            </a:extLst>
          </p:cNvPr>
          <p:cNvSpPr txBox="1">
            <a:spLocks/>
          </p:cNvSpPr>
          <p:nvPr/>
        </p:nvSpPr>
        <p:spPr>
          <a:xfrm>
            <a:off x="-3092088" y="4090209"/>
            <a:ext cx="8367375" cy="1249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0">
                <a:solidFill>
                  <a:srgbClr val="FFFFFF"/>
                </a:solidFill>
                <a:latin typeface="Gotham Medium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100" b="0" dirty="0">
                <a:solidFill>
                  <a:schemeClr val="bg1"/>
                </a:solidFill>
              </a:rPr>
              <a:t>Credit: Kelly Sullivan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94C0D4-2BFF-9383-D4B3-7B2C54ACCB47}"/>
              </a:ext>
            </a:extLst>
          </p:cNvPr>
          <p:cNvSpPr/>
          <p:nvPr/>
        </p:nvSpPr>
        <p:spPr>
          <a:xfrm>
            <a:off x="-571500" y="4927186"/>
            <a:ext cx="14687550" cy="46065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991D6-D815-7208-5D3E-CB10096BD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799057"/>
            <a:ext cx="10515600" cy="1325563"/>
          </a:xfrm>
        </p:spPr>
        <p:txBody>
          <a:bodyPr/>
          <a:lstStyle/>
          <a:p>
            <a:pPr algn="l"/>
            <a:r>
              <a:rPr lang="en-US" dirty="0"/>
              <a:t>LOCAL EVENTS, IN-PERSON &amp; ONLINE </a:t>
            </a:r>
          </a:p>
        </p:txBody>
      </p:sp>
    </p:spTree>
    <p:extLst>
      <p:ext uri="{BB962C8B-B14F-4D97-AF65-F5344CB8AC3E}">
        <p14:creationId xmlns:p14="http://schemas.microsoft.com/office/powerpoint/2010/main" val="620229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444519"/>
            <a:ext cx="12191999" cy="1340738"/>
          </a:xfrm>
        </p:spPr>
        <p:txBody>
          <a:bodyPr>
            <a:normAutofit/>
          </a:bodyPr>
          <a:lstStyle/>
          <a:p>
            <a:r>
              <a:rPr lang="en-US" dirty="0"/>
              <a:t>Help with Events, Artwork &amp; Websites</a:t>
            </a:r>
          </a:p>
        </p:txBody>
      </p:sp>
      <p:sp>
        <p:nvSpPr>
          <p:cNvPr id="2" name="Oval 1">
            <a:hlinkClick r:id="rId3"/>
            <a:extLst>
              <a:ext uri="{FF2B5EF4-FFF2-40B4-BE49-F238E27FC236}">
                <a16:creationId xmlns:a16="http://schemas.microsoft.com/office/drawing/2014/main" id="{AD076247-4105-F5A9-8755-F957D655C32B}"/>
              </a:ext>
            </a:extLst>
          </p:cNvPr>
          <p:cNvSpPr/>
          <p:nvPr/>
        </p:nvSpPr>
        <p:spPr>
          <a:xfrm>
            <a:off x="3769617" y="1905860"/>
            <a:ext cx="4507621" cy="45076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288" rIns="1828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help@cwea.org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986A20E-78AF-0E45-AB98-954B8FD0ED1D}"/>
              </a:ext>
            </a:extLst>
          </p:cNvPr>
          <p:cNvSpPr/>
          <p:nvPr/>
        </p:nvSpPr>
        <p:spPr>
          <a:xfrm>
            <a:off x="2855799" y="1905860"/>
            <a:ext cx="1577550" cy="15775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3115257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67716" y="485496"/>
            <a:ext cx="9824284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Steps to Schedule an Event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A8A1E2-F3B1-3BBB-F1D9-0D8197458BD8}"/>
              </a:ext>
            </a:extLst>
          </p:cNvPr>
          <p:cNvGrpSpPr/>
          <p:nvPr/>
        </p:nvGrpSpPr>
        <p:grpSpPr>
          <a:xfrm>
            <a:off x="569722" y="191360"/>
            <a:ext cx="2271561" cy="2271561"/>
            <a:chOff x="221381" y="191360"/>
            <a:chExt cx="2271561" cy="227156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986A20E-78AF-0E45-AB98-954B8FD0ED1D}"/>
                </a:ext>
              </a:extLst>
            </p:cNvPr>
            <p:cNvSpPr/>
            <p:nvPr/>
          </p:nvSpPr>
          <p:spPr>
            <a:xfrm>
              <a:off x="221381" y="191360"/>
              <a:ext cx="2271561" cy="227156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701F3B-1EF9-464E-82F3-A958DE6F3C58}"/>
                </a:ext>
              </a:extLst>
            </p:cNvPr>
            <p:cNvSpPr txBox="1"/>
            <p:nvPr/>
          </p:nvSpPr>
          <p:spPr>
            <a:xfrm>
              <a:off x="324755" y="934250"/>
              <a:ext cx="2064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EVENT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SET-UP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Content Placeholder 4">
            <a:hlinkClick r:id="rId3"/>
            <a:extLst>
              <a:ext uri="{FF2B5EF4-FFF2-40B4-BE49-F238E27FC236}">
                <a16:creationId xmlns:a16="http://schemas.microsoft.com/office/drawing/2014/main" id="{8176A0C8-F096-4E81-B20F-16E9C537D295}"/>
              </a:ext>
            </a:extLst>
          </p:cNvPr>
          <p:cNvSpPr txBox="1">
            <a:spLocks/>
          </p:cNvSpPr>
          <p:nvPr/>
        </p:nvSpPr>
        <p:spPr>
          <a:xfrm>
            <a:off x="430801" y="2644163"/>
            <a:ext cx="6156046" cy="18159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29256C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9256C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29256C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9256C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9256C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events.cwea.org,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click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“Add an Event”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Submit your event details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Brian and the team will assist with setting-up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event in the CWEA registration system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Questions? We’re here for you at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help@cwea.org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05A4BE-EDE6-E95E-54D8-E9830DB62BA2}"/>
              </a:ext>
            </a:extLst>
          </p:cNvPr>
          <p:cNvSpPr/>
          <p:nvPr/>
        </p:nvSpPr>
        <p:spPr>
          <a:xfrm>
            <a:off x="2075543" y="4460070"/>
            <a:ext cx="2307771" cy="23077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CWEA’s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system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automates contact hour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fulfillment</a:t>
            </a:r>
          </a:p>
        </p:txBody>
      </p:sp>
      <p:pic>
        <p:nvPicPr>
          <p:cNvPr id="5" name="Picture 4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B42AB2EB-1A86-6462-686E-0C64144E95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70"/>
          <a:stretch/>
        </p:blipFill>
        <p:spPr>
          <a:xfrm>
            <a:off x="6726318" y="1680483"/>
            <a:ext cx="5465682" cy="4633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C02E8E-5328-6234-2851-A852A1BEE79E}"/>
              </a:ext>
            </a:extLst>
          </p:cNvPr>
          <p:cNvSpPr txBox="1"/>
          <p:nvPr/>
        </p:nvSpPr>
        <p:spPr>
          <a:xfrm>
            <a:off x="6702960" y="6379925"/>
            <a:ext cx="1633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Aubrey McCann</a:t>
            </a:r>
          </a:p>
        </p:txBody>
      </p:sp>
    </p:spTree>
    <p:extLst>
      <p:ext uri="{BB962C8B-B14F-4D97-AF65-F5344CB8AC3E}">
        <p14:creationId xmlns:p14="http://schemas.microsoft.com/office/powerpoint/2010/main" val="2711629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67716" y="485496"/>
            <a:ext cx="9824284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B2A9"/>
                </a:solidFill>
              </a:rPr>
              <a:t>Steps to Schedule a Webinar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8176A0C8-F096-4E81-B20F-16E9C537D295}"/>
              </a:ext>
            </a:extLst>
          </p:cNvPr>
          <p:cNvSpPr txBox="1">
            <a:spLocks/>
          </p:cNvSpPr>
          <p:nvPr/>
        </p:nvSpPr>
        <p:spPr>
          <a:xfrm>
            <a:off x="584236" y="2691866"/>
            <a:ext cx="6156046" cy="44678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29256C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9256C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29256C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9256C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9256C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 contact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Nick Bailey, CWEA's Online Education Manager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nbailey@cwea.org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60 days in advance.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Provide details on the session and speaker.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9256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Webinars are recorded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appear on OWEN w/in 7-10 days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56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256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9256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592E1FF-7BBA-4627-9717-268A44BD48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426" y="1613116"/>
            <a:ext cx="5217967" cy="3631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3260778-D3C4-48FA-4A33-1C5F4B3DAF5D}"/>
              </a:ext>
            </a:extLst>
          </p:cNvPr>
          <p:cNvGrpSpPr/>
          <p:nvPr/>
        </p:nvGrpSpPr>
        <p:grpSpPr>
          <a:xfrm>
            <a:off x="569722" y="191360"/>
            <a:ext cx="2271561" cy="2271561"/>
            <a:chOff x="569722" y="191360"/>
            <a:chExt cx="2271561" cy="22715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B494FF0-A4BE-15B4-BC07-0AEA683F5F32}"/>
                </a:ext>
              </a:extLst>
            </p:cNvPr>
            <p:cNvSpPr/>
            <p:nvPr/>
          </p:nvSpPr>
          <p:spPr>
            <a:xfrm>
              <a:off x="569722" y="191360"/>
              <a:ext cx="2271561" cy="2271561"/>
            </a:xfrm>
            <a:prstGeom prst="ellipse">
              <a:avLst/>
            </a:prstGeom>
            <a:solidFill>
              <a:srgbClr val="00B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DAC116-DBD5-FCF0-884F-40A5DC694289}"/>
                </a:ext>
              </a:extLst>
            </p:cNvPr>
            <p:cNvSpPr txBox="1"/>
            <p:nvPr/>
          </p:nvSpPr>
          <p:spPr>
            <a:xfrm>
              <a:off x="673096" y="934250"/>
              <a:ext cx="2064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WEBINAR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SET-UP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315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904CD-8AFD-A365-BF10-B5E64E000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several stickers on a table&#10;&#10;Description automatically generated">
            <a:extLst>
              <a:ext uri="{FF2B5EF4-FFF2-40B4-BE49-F238E27FC236}">
                <a16:creationId xmlns:a16="http://schemas.microsoft.com/office/drawing/2014/main" id="{5C49B718-EBF6-222C-99A3-38C98F4822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93573">
            <a:off x="-624932" y="-3249788"/>
            <a:ext cx="15083293" cy="100457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7D1EDFC-1C32-A993-04E4-7B21AAFD7540}"/>
              </a:ext>
            </a:extLst>
          </p:cNvPr>
          <p:cNvSpPr txBox="1">
            <a:spLocks/>
          </p:cNvSpPr>
          <p:nvPr/>
        </p:nvSpPr>
        <p:spPr>
          <a:xfrm>
            <a:off x="-3092088" y="4090209"/>
            <a:ext cx="8367375" cy="1249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0">
                <a:solidFill>
                  <a:srgbClr val="FFFFFF"/>
                </a:solidFill>
                <a:latin typeface="Gotham Medium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100" b="0" dirty="0">
                <a:solidFill>
                  <a:schemeClr val="bg1"/>
                </a:solidFill>
              </a:rPr>
              <a:t>Credit: Kelly Sullivan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FAB10B-FA63-78D0-173C-786ADDCE1F74}"/>
              </a:ext>
            </a:extLst>
          </p:cNvPr>
          <p:cNvSpPr/>
          <p:nvPr/>
        </p:nvSpPr>
        <p:spPr>
          <a:xfrm>
            <a:off x="-571500" y="4927186"/>
            <a:ext cx="14687550" cy="46065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C156BE-1D8A-D7EF-D919-9C9A3E3CD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799057"/>
            <a:ext cx="10515600" cy="1325563"/>
          </a:xfrm>
        </p:spPr>
        <p:txBody>
          <a:bodyPr/>
          <a:lstStyle/>
          <a:p>
            <a:pPr algn="l"/>
            <a:r>
              <a:rPr lang="en-US" dirty="0"/>
              <a:t>HOT TOPICS AND KEY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627600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4DD7422-0E38-5A2E-B234-936B3CA244D3}"/>
              </a:ext>
            </a:extLst>
          </p:cNvPr>
          <p:cNvGrpSpPr/>
          <p:nvPr/>
        </p:nvGrpSpPr>
        <p:grpSpPr>
          <a:xfrm>
            <a:off x="0" y="222072"/>
            <a:ext cx="12192000" cy="5969001"/>
            <a:chOff x="0" y="272872"/>
            <a:chExt cx="12192000" cy="5969001"/>
          </a:xfrm>
        </p:grpSpPr>
        <p:pic>
          <p:nvPicPr>
            <p:cNvPr id="9" name="Picture 8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56C04EE7-D7C8-C2A0-0847-EAEE37771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872"/>
              <a:ext cx="12192000" cy="596900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A8C6FC9-CE48-342D-9762-E608083F9C5C}"/>
                </a:ext>
              </a:extLst>
            </p:cNvPr>
            <p:cNvSpPr/>
            <p:nvPr/>
          </p:nvSpPr>
          <p:spPr>
            <a:xfrm>
              <a:off x="9499600" y="2661920"/>
              <a:ext cx="2692400" cy="1645920"/>
            </a:xfrm>
            <a:prstGeom prst="rect">
              <a:avLst/>
            </a:prstGeom>
            <a:solidFill>
              <a:srgbClr val="F0F1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1A9077A-52FD-2DF9-9A45-1055B3E3A1BB}"/>
              </a:ext>
            </a:extLst>
          </p:cNvPr>
          <p:cNvSpPr txBox="1"/>
          <p:nvPr/>
        </p:nvSpPr>
        <p:spPr>
          <a:xfrm>
            <a:off x="-101600" y="77947"/>
            <a:ext cx="12293600" cy="19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1624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Photo credits (top, clockwise): Audrey McCann; Sal Ochoa (2 photos); Audrey McCann (2 photos); Kelly Sullivan; Audrey McCann; and Kelly Sullivan.</a:t>
            </a:r>
          </a:p>
        </p:txBody>
      </p:sp>
      <p:pic>
        <p:nvPicPr>
          <p:cNvPr id="3" name="Picture 2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AA986692-E59D-5A63-5FFD-9D6A03BB9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56" y="2589276"/>
            <a:ext cx="1896364" cy="18963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E7DF44-6792-A8FF-1586-1E11FE9E4A77}"/>
              </a:ext>
            </a:extLst>
          </p:cNvPr>
          <p:cNvSpPr txBox="1"/>
          <p:nvPr/>
        </p:nvSpPr>
        <p:spPr>
          <a:xfrm>
            <a:off x="6847840" y="6206033"/>
            <a:ext cx="4714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00" normalizeH="0" baseline="0" noProof="0" dirty="0">
                <a:ln>
                  <a:noFill/>
                </a:ln>
                <a:solidFill>
                  <a:srgbClr val="0086D6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community.</a:t>
            </a:r>
            <a:r>
              <a:rPr kumimoji="0" lang="en-US" sz="3200" b="0" i="0" u="none" strike="noStrike" kern="1200" cap="none" spc="10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cwea.org</a:t>
            </a:r>
          </a:p>
        </p:txBody>
      </p:sp>
    </p:spTree>
    <p:extLst>
      <p:ext uri="{BB962C8B-B14F-4D97-AF65-F5344CB8AC3E}">
        <p14:creationId xmlns:p14="http://schemas.microsoft.com/office/powerpoint/2010/main" val="3885129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FC26B6D-9A4E-AC7C-4954-90E482720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A95A2F5-13CA-F799-833F-6862E6D13819}"/>
              </a:ext>
            </a:extLst>
          </p:cNvPr>
          <p:cNvSpPr/>
          <p:nvPr/>
        </p:nvSpPr>
        <p:spPr>
          <a:xfrm>
            <a:off x="370114" y="178356"/>
            <a:ext cx="2140857" cy="214085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HEADS-UP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9384B6-DBC0-0D46-ABBC-471560D8C81E}"/>
              </a:ext>
            </a:extLst>
          </p:cNvPr>
          <p:cNvSpPr txBox="1"/>
          <p:nvPr/>
        </p:nvSpPr>
        <p:spPr>
          <a:xfrm>
            <a:off x="2510971" y="5402720"/>
            <a:ext cx="7620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CWEA staff and leaders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will never ask you to purchase items or pay vendors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007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their behalf.</a:t>
            </a:r>
          </a:p>
        </p:txBody>
      </p:sp>
    </p:spTree>
    <p:extLst>
      <p:ext uri="{BB962C8B-B14F-4D97-AF65-F5344CB8AC3E}">
        <p14:creationId xmlns:p14="http://schemas.microsoft.com/office/powerpoint/2010/main" val="3905694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4D23CD-1765-2624-6A7A-C385D0D40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le of American dollar banknotes">
            <a:extLst>
              <a:ext uri="{FF2B5EF4-FFF2-40B4-BE49-F238E27FC236}">
                <a16:creationId xmlns:a16="http://schemas.microsoft.com/office/drawing/2014/main" id="{DB499D0E-26E0-8614-FB27-25E83852D4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3" t="13324" r="3505" b="15082"/>
          <a:stretch/>
        </p:blipFill>
        <p:spPr>
          <a:xfrm>
            <a:off x="0" y="0"/>
            <a:ext cx="1209675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D9C35D6-70A5-7B98-A66C-AE2F0021B1C4}"/>
              </a:ext>
            </a:extLst>
          </p:cNvPr>
          <p:cNvSpPr/>
          <p:nvPr/>
        </p:nvSpPr>
        <p:spPr>
          <a:xfrm>
            <a:off x="370114" y="178356"/>
            <a:ext cx="2140857" cy="214085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HEADS-UP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D3FE2-E9B4-B50F-C34E-E1447EA4A8A2}"/>
              </a:ext>
            </a:extLst>
          </p:cNvPr>
          <p:cNvSpPr txBox="1"/>
          <p:nvPr/>
        </p:nvSpPr>
        <p:spPr>
          <a:xfrm>
            <a:off x="1548946" y="2128658"/>
            <a:ext cx="122337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chemeClr val="bg1"/>
                </a:solidFill>
              </a:rPr>
              <a:t>RAFFLE</a:t>
            </a:r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808B7CC9-C753-9E43-8061-47480E27563D}"/>
              </a:ext>
            </a:extLst>
          </p:cNvPr>
          <p:cNvSpPr/>
          <p:nvPr/>
        </p:nvSpPr>
        <p:spPr>
          <a:xfrm>
            <a:off x="533400" y="-1962150"/>
            <a:ext cx="10648950" cy="10648950"/>
          </a:xfrm>
          <a:prstGeom prst="mathMultiply">
            <a:avLst>
              <a:gd name="adj1" fmla="val 3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2BCE1-8EEB-3828-63D0-5AB2631AB831}"/>
              </a:ext>
            </a:extLst>
          </p:cNvPr>
          <p:cNvSpPr txBox="1"/>
          <p:nvPr/>
        </p:nvSpPr>
        <p:spPr>
          <a:xfrm>
            <a:off x="10331985" y="6456125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Microsoft Stock</a:t>
            </a:r>
          </a:p>
        </p:txBody>
      </p:sp>
    </p:spTree>
    <p:extLst>
      <p:ext uri="{BB962C8B-B14F-4D97-AF65-F5344CB8AC3E}">
        <p14:creationId xmlns:p14="http://schemas.microsoft.com/office/powerpoint/2010/main" val="212819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7E7F69-3EAF-FAA4-A0EE-A120144B4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9549"/>
            <a:ext cx="12192000" cy="39984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115A4F6-005A-17FC-5E17-9A4EAC471005}"/>
              </a:ext>
            </a:extLst>
          </p:cNvPr>
          <p:cNvSpPr txBox="1">
            <a:spLocks/>
          </p:cNvSpPr>
          <p:nvPr/>
        </p:nvSpPr>
        <p:spPr>
          <a:xfrm>
            <a:off x="2708910" y="993650"/>
            <a:ext cx="79933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29256C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IMAGE COPYRIGHT CONSIDERATIONS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F48BDB-BB47-3CE2-056B-F975C3626EAE}"/>
              </a:ext>
            </a:extLst>
          </p:cNvPr>
          <p:cNvSpPr/>
          <p:nvPr/>
        </p:nvSpPr>
        <p:spPr>
          <a:xfrm>
            <a:off x="370114" y="178356"/>
            <a:ext cx="2140857" cy="214085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HEADS-UP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50EB7F-C9A8-CABB-A539-629FACD80B7B}"/>
              </a:ext>
            </a:extLst>
          </p:cNvPr>
          <p:cNvSpPr txBox="1"/>
          <p:nvPr/>
        </p:nvSpPr>
        <p:spPr>
          <a:xfrm>
            <a:off x="9000101" y="2644105"/>
            <a:ext cx="31918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Google and the Google logo are trademarks of Google LLC</a:t>
            </a:r>
          </a:p>
        </p:txBody>
      </p:sp>
    </p:spTree>
    <p:extLst>
      <p:ext uri="{BB962C8B-B14F-4D97-AF65-F5344CB8AC3E}">
        <p14:creationId xmlns:p14="http://schemas.microsoft.com/office/powerpoint/2010/main" val="80374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4DC68-031A-FFC8-F9B0-A3EFBDDB7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id="{D4EF7CA1-C779-4399-908B-B0BF58D33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8225"/>
            <a:ext cx="12192000" cy="812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CBA195C-C7E5-A6E0-CE23-594FA698B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BA9F8E-BB50-FC2A-F405-42D9AC0FDF08}"/>
              </a:ext>
            </a:extLst>
          </p:cNvPr>
          <p:cNvSpPr txBox="1"/>
          <p:nvPr/>
        </p:nvSpPr>
        <p:spPr>
          <a:xfrm>
            <a:off x="1259478" y="6173149"/>
            <a:ext cx="6936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CWEA 2023 Leadership Retreat, Asilomar State Park Hotel &amp; Conference Grounds, © CWEA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8F193B-8A34-5C92-9826-BBFFF5AF73F4}"/>
              </a:ext>
            </a:extLst>
          </p:cNvPr>
          <p:cNvSpPr txBox="1"/>
          <p:nvPr/>
        </p:nvSpPr>
        <p:spPr>
          <a:xfrm>
            <a:off x="1259478" y="2809082"/>
            <a:ext cx="11222615" cy="23875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B0502020202020204" pitchFamily="34" charset="0"/>
              </a:rPr>
              <a:t>THANK YOU!</a:t>
            </a:r>
            <a:br>
              <a:rPr kumimoji="0" lang="en-US" sz="8800" b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B0502020202020204" pitchFamily="34" charset="0"/>
              </a:rPr>
              <a:t>…and please save the date for the 2024 CWEA Leadership Retreat, June 11-13 in Palm Springs </a:t>
            </a:r>
            <a:endParaRPr kumimoji="0" lang="en-US" b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3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E4F8B-A504-D10B-DA93-3E70D0DFE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E34E7BF-3292-4FC3-3B8A-743D48760F6D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0">
                <a:solidFill>
                  <a:srgbClr val="FFFFFF"/>
                </a:solidFill>
                <a:latin typeface="Gotham Medium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2" charset="0"/>
                <a:ea typeface="+mj-ea"/>
                <a:cs typeface="+mj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62652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23596-2886-F407-E8BF-DE279EA0A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90E02D-E57E-29C1-4204-4763F8DE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5678" y="4537901"/>
            <a:ext cx="5340627" cy="187493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Aft>
                <a:spcPts val="1000"/>
              </a:spcAft>
            </a:pPr>
            <a:r>
              <a:rPr lang="en-US" sz="3600" b="1" dirty="0">
                <a:latin typeface="Gotham Book" pitchFamily="50" charset="0"/>
                <a:cs typeface="Arial" panose="020B0604020202020204" pitchFamily="34" charset="0"/>
              </a:rPr>
              <a:t>C</a:t>
            </a:r>
            <a:r>
              <a:rPr lang="en-US" sz="3600" dirty="0">
                <a:latin typeface="Gotham Book" pitchFamily="50" charset="0"/>
                <a:cs typeface="Arial" panose="020B0604020202020204" pitchFamily="34" charset="0"/>
              </a:rPr>
              <a:t>alifornia</a:t>
            </a:r>
            <a:br>
              <a:rPr lang="en-US" sz="3600" dirty="0">
                <a:latin typeface="Gotham Book" pitchFamily="50" charset="0"/>
                <a:cs typeface="Arial" panose="020B0604020202020204" pitchFamily="34" charset="0"/>
              </a:rPr>
            </a:br>
            <a:r>
              <a:rPr lang="en-US" sz="3600" b="1" dirty="0">
                <a:latin typeface="Gotham Book" pitchFamily="50" charset="0"/>
                <a:cs typeface="Arial" panose="020B0604020202020204" pitchFamily="34" charset="0"/>
              </a:rPr>
              <a:t>W</a:t>
            </a:r>
            <a:r>
              <a:rPr lang="en-US" sz="3600" dirty="0">
                <a:latin typeface="Gotham Book" pitchFamily="50" charset="0"/>
                <a:cs typeface="Arial" panose="020B0604020202020204" pitchFamily="34" charset="0"/>
              </a:rPr>
              <a:t>ater </a:t>
            </a:r>
            <a:br>
              <a:rPr lang="en-US" sz="3600" dirty="0">
                <a:latin typeface="Gotham Book" pitchFamily="50" charset="0"/>
                <a:cs typeface="Arial" panose="020B0604020202020204" pitchFamily="34" charset="0"/>
              </a:rPr>
            </a:br>
            <a:r>
              <a:rPr lang="en-US" sz="3600" b="1" dirty="0">
                <a:latin typeface="Gotham Book" pitchFamily="50" charset="0"/>
                <a:cs typeface="Arial" panose="020B0604020202020204" pitchFamily="34" charset="0"/>
              </a:rPr>
              <a:t>E</a:t>
            </a:r>
            <a:r>
              <a:rPr lang="en-US" sz="3600" dirty="0">
                <a:latin typeface="Gotham Book" pitchFamily="50" charset="0"/>
                <a:cs typeface="Arial" panose="020B0604020202020204" pitchFamily="34" charset="0"/>
              </a:rPr>
              <a:t>nvironment </a:t>
            </a:r>
            <a:br>
              <a:rPr lang="en-US" sz="3600" dirty="0">
                <a:latin typeface="Gotham Book" pitchFamily="50" charset="0"/>
                <a:cs typeface="Arial" panose="020B0604020202020204" pitchFamily="34" charset="0"/>
              </a:rPr>
            </a:br>
            <a:r>
              <a:rPr lang="en-US" sz="3600" b="1" dirty="0">
                <a:latin typeface="Gotham Book" pitchFamily="50" charset="0"/>
                <a:cs typeface="Arial" panose="020B0604020202020204" pitchFamily="34" charset="0"/>
              </a:rPr>
              <a:t>A</a:t>
            </a:r>
            <a:r>
              <a:rPr lang="en-US" sz="3600" dirty="0">
                <a:latin typeface="Gotham Book" pitchFamily="50" charset="0"/>
                <a:cs typeface="Arial" panose="020B0604020202020204" pitchFamily="34" charset="0"/>
              </a:rPr>
              <a:t>ssociation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CEB775-054E-79B3-636C-FE9B897304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4" y="987141"/>
            <a:ext cx="9732264" cy="3005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1FD3B2-1B7A-14E9-B42F-0C8AFC680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842" y="-108842"/>
            <a:ext cx="7413170" cy="7043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2F7E95-4E77-6B88-09E1-C91ED8DB6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1793"/>
            <a:ext cx="7413171" cy="7043027"/>
          </a:xfrm>
          <a:prstGeom prst="rect">
            <a:avLst/>
          </a:prstGeom>
        </p:spPr>
      </p:pic>
      <p:pic>
        <p:nvPicPr>
          <p:cNvPr id="14" name="Picture 13" descr="A picture containing clock&#10;&#10;Description automatically generated">
            <a:extLst>
              <a:ext uri="{FF2B5EF4-FFF2-40B4-BE49-F238E27FC236}">
                <a16:creationId xmlns:a16="http://schemas.microsoft.com/office/drawing/2014/main" id="{D0103AD0-9A4C-B679-7B4E-D82E3FE8A1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2" y="1916195"/>
            <a:ext cx="11374968" cy="25427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BCE182-FE2D-EFF4-E083-23FE17CC8185}"/>
              </a:ext>
            </a:extLst>
          </p:cNvPr>
          <p:cNvSpPr txBox="1"/>
          <p:nvPr/>
        </p:nvSpPr>
        <p:spPr>
          <a:xfrm>
            <a:off x="1335678" y="4537901"/>
            <a:ext cx="10420893" cy="89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ABOUT CWEA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3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2B107E5-72A0-2E66-8F35-95A9D5441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513"/>
          <a:stretch/>
        </p:blipFill>
        <p:spPr bwMode="auto">
          <a:xfrm>
            <a:off x="-188510" y="4027964"/>
            <a:ext cx="12456710" cy="281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FD719F-5CFD-9E4E-824F-007194D9C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09011"/>
            <a:ext cx="10515600" cy="1325563"/>
          </a:xfrm>
        </p:spPr>
        <p:txBody>
          <a:bodyPr/>
          <a:lstStyle/>
          <a:p>
            <a:r>
              <a:rPr lang="en-US" altLang="en-US" dirty="0"/>
              <a:t>CWEA Is a Tax-Exempt 501c3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F93FBE-A4C8-C74A-93EB-9B8A2F3D1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421355"/>
            <a:ext cx="10827956" cy="729553"/>
          </a:xfrm>
        </p:spPr>
        <p:txBody>
          <a:bodyPr anchor="t">
            <a:noAutofit/>
          </a:bodyPr>
          <a:lstStyle/>
          <a:p>
            <a:pPr>
              <a:lnSpc>
                <a:spcPts val="3000"/>
              </a:lnSpc>
            </a:pPr>
            <a:r>
              <a:rPr lang="en-US" altLang="en-US" dirty="0"/>
              <a:t>CWEA annually files tax returns (which includes activities of our local sections and committees) under one Federal Tax ID Number</a:t>
            </a:r>
          </a:p>
          <a:p>
            <a:pPr>
              <a:lnSpc>
                <a:spcPts val="3000"/>
              </a:lnSpc>
            </a:pPr>
            <a:r>
              <a:rPr lang="en-US" altLang="en-US" dirty="0"/>
              <a:t>In order to maintain </a:t>
            </a:r>
            <a:r>
              <a:rPr lang="en-US" altLang="en-US" b="1" dirty="0">
                <a:solidFill>
                  <a:schemeClr val="accent2"/>
                </a:solidFill>
              </a:rPr>
              <a:t>501c3 tax-exempt status </a:t>
            </a:r>
            <a:r>
              <a:rPr lang="en-US" altLang="en-US" dirty="0"/>
              <a:t>all activities planned must support our </a:t>
            </a:r>
            <a:r>
              <a:rPr lang="en-US" altLang="en-US" b="1" dirty="0">
                <a:solidFill>
                  <a:schemeClr val="accent2"/>
                </a:solidFill>
              </a:rPr>
              <a:t>mission.</a:t>
            </a:r>
            <a:endParaRPr lang="en-US" dirty="0"/>
          </a:p>
          <a:p>
            <a:pPr>
              <a:lnSpc>
                <a:spcPts val="3000"/>
              </a:lnSpc>
            </a:pPr>
            <a:endParaRPr lang="en-US" altLang="en-US" dirty="0"/>
          </a:p>
          <a:p>
            <a:pPr>
              <a:lnSpc>
                <a:spcPts val="3000"/>
              </a:lnSpc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B0448C-A3AB-84A5-5FD7-308B0BF82954}"/>
              </a:ext>
            </a:extLst>
          </p:cNvPr>
          <p:cNvSpPr txBox="1"/>
          <p:nvPr/>
        </p:nvSpPr>
        <p:spPr>
          <a:xfrm>
            <a:off x="7859949" y="3706368"/>
            <a:ext cx="4624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Mural in CWEA office by Nigel Sussman, © CWEA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2E7F026A-F016-4F3B-BED6-DBB7CF67D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-19280"/>
            <a:ext cx="12001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C9FFBB-DD07-1345-A491-7C7B36A7FD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39"/>
            <a:ext cx="12452219" cy="7004373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2A9E3458-9AE3-E841-904D-032E70EE2DAC}"/>
              </a:ext>
            </a:extLst>
          </p:cNvPr>
          <p:cNvSpPr/>
          <p:nvPr/>
        </p:nvSpPr>
        <p:spPr>
          <a:xfrm>
            <a:off x="-1668285" y="1875882"/>
            <a:ext cx="3244533" cy="3244533"/>
          </a:xfrm>
          <a:prstGeom prst="ellipse">
            <a:avLst/>
          </a:prstGeom>
          <a:gradFill>
            <a:gsLst>
              <a:gs pos="26000">
                <a:srgbClr val="16236E"/>
              </a:gs>
              <a:gs pos="100000">
                <a:srgbClr val="007DC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C6599A-A7CA-0F43-B0E0-782E179AB7C5}"/>
              </a:ext>
            </a:extLst>
          </p:cNvPr>
          <p:cNvSpPr txBox="1"/>
          <p:nvPr/>
        </p:nvSpPr>
        <p:spPr>
          <a:xfrm>
            <a:off x="1748986" y="1944732"/>
            <a:ext cx="40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6236E"/>
                </a:solidFill>
                <a:effectLst/>
                <a:uLnTx/>
                <a:uFillTx/>
                <a:latin typeface="Century Gothic" panose="020B0502020202020204" pitchFamily="34" charset="0"/>
                <a:cs typeface="Gotham Bold" pitchFamily="2" charset="0"/>
              </a:rPr>
              <a:t>MISSION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DDC67B1-96CD-4A1A-8D0A-F8F29DD6EC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9896"/>
            <a:ext cx="1460500" cy="4510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82006E-AC1D-4265-9C23-72AFFF66AD2E}"/>
              </a:ext>
            </a:extLst>
          </p:cNvPr>
          <p:cNvSpPr txBox="1"/>
          <p:nvPr/>
        </p:nvSpPr>
        <p:spPr>
          <a:xfrm>
            <a:off x="1748986" y="2544748"/>
            <a:ext cx="3834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cs typeface="Gotham Book" pitchFamily="2" charset="0"/>
              </a:rPr>
              <a:t>Empowering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cs typeface="Gotham Book" pitchFamily="2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cs typeface="Gotham Book" pitchFamily="2" charset="0"/>
              </a:rPr>
              <a:t>educating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cs typeface="Gotham Book" pitchFamily="2" charset="0"/>
              </a:rPr>
              <a:t>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cs typeface="Gotham Book" pitchFamily="2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cs typeface="Gotham Book" pitchFamily="2" charset="0"/>
              </a:rPr>
              <a:t>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cs typeface="Gotham Book" pitchFamily="2" charset="0"/>
              </a:rPr>
              <a:t>connecting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cs typeface="Gotham Book" pitchFamily="2" charset="0"/>
              </a:rPr>
              <a:t> water professionals to protect public health and the environment.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246D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6211F5-009E-9694-BE86-281F398DBF01}"/>
              </a:ext>
            </a:extLst>
          </p:cNvPr>
          <p:cNvSpPr txBox="1"/>
          <p:nvPr/>
        </p:nvSpPr>
        <p:spPr>
          <a:xfrm>
            <a:off x="1748986" y="4403938"/>
            <a:ext cx="40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6236E"/>
                </a:solidFill>
                <a:effectLst/>
                <a:uLnTx/>
                <a:uFillTx/>
                <a:latin typeface="Century Gothic" panose="020B0502020202020204" pitchFamily="34" charset="0"/>
                <a:cs typeface="Gotham Bold" pitchFamily="2" charset="0"/>
              </a:rPr>
              <a:t>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C0BCD-EAB3-9258-3646-3E070C592D1C}"/>
              </a:ext>
            </a:extLst>
          </p:cNvPr>
          <p:cNvSpPr txBox="1"/>
          <p:nvPr/>
        </p:nvSpPr>
        <p:spPr>
          <a:xfrm>
            <a:off x="1748986" y="5003954"/>
            <a:ext cx="4145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cs typeface="Gotham Book" pitchFamily="2" charset="0"/>
              </a:rPr>
              <a:t>A sustainable California water environment.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5FE225-FD85-9CC5-D416-F08961418C2B}"/>
              </a:ext>
            </a:extLst>
          </p:cNvPr>
          <p:cNvSpPr txBox="1"/>
          <p:nvPr/>
        </p:nvSpPr>
        <p:spPr>
          <a:xfrm>
            <a:off x="1748986" y="6569536"/>
            <a:ext cx="4624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Mural in CWEA office by Nigel Sussman, © CWEA </a:t>
            </a:r>
          </a:p>
        </p:txBody>
      </p:sp>
    </p:spTree>
    <p:extLst>
      <p:ext uri="{BB962C8B-B14F-4D97-AF65-F5344CB8AC3E}">
        <p14:creationId xmlns:p14="http://schemas.microsoft.com/office/powerpoint/2010/main" val="100630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D12643CB-0F76-4E39-9C05-8CB11BDCDC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" name="Teardrop 47">
            <a:extLst>
              <a:ext uri="{FF2B5EF4-FFF2-40B4-BE49-F238E27FC236}">
                <a16:creationId xmlns:a16="http://schemas.microsoft.com/office/drawing/2014/main" id="{530B3C0F-E882-4948-90D5-C153895C8084}"/>
              </a:ext>
            </a:extLst>
          </p:cNvPr>
          <p:cNvSpPr/>
          <p:nvPr/>
        </p:nvSpPr>
        <p:spPr>
          <a:xfrm rot="19021470">
            <a:off x="4499245" y="707539"/>
            <a:ext cx="2860943" cy="2885870"/>
          </a:xfrm>
          <a:prstGeom prst="teardrop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22A1061-30CD-6144-85C0-FA9C8CB5FB93}"/>
              </a:ext>
            </a:extLst>
          </p:cNvPr>
          <p:cNvSpPr txBox="1"/>
          <p:nvPr/>
        </p:nvSpPr>
        <p:spPr>
          <a:xfrm>
            <a:off x="4537223" y="1153632"/>
            <a:ext cx="278498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CWEA Board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10EAD0-0617-8449-94CC-9D7289049D01}"/>
              </a:ext>
            </a:extLst>
          </p:cNvPr>
          <p:cNvSpPr txBox="1"/>
          <p:nvPr/>
        </p:nvSpPr>
        <p:spPr>
          <a:xfrm>
            <a:off x="4918365" y="2309779"/>
            <a:ext cx="202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17 Members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8D238-0D2D-4F40-A6D7-2E653E2A795E}"/>
              </a:ext>
            </a:extLst>
          </p:cNvPr>
          <p:cNvSpPr txBox="1"/>
          <p:nvPr/>
        </p:nvSpPr>
        <p:spPr>
          <a:xfrm>
            <a:off x="2008349" y="6120754"/>
            <a:ext cx="8015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100% Volunteer Leaders – Just Like You!</a:t>
            </a:r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78558A18-FCB0-4F56-8187-8FC78C9F3F20}"/>
              </a:ext>
            </a:extLst>
          </p:cNvPr>
          <p:cNvSpPr/>
          <p:nvPr/>
        </p:nvSpPr>
        <p:spPr>
          <a:xfrm rot="19021470">
            <a:off x="1959580" y="3061105"/>
            <a:ext cx="2860943" cy="2885870"/>
          </a:xfrm>
          <a:prstGeom prst="teardrop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CD2B4B80-8830-4E07-A3FE-BEAE77118B9B}"/>
              </a:ext>
            </a:extLst>
          </p:cNvPr>
          <p:cNvSpPr/>
          <p:nvPr/>
        </p:nvSpPr>
        <p:spPr>
          <a:xfrm rot="19021470">
            <a:off x="6910613" y="3061103"/>
            <a:ext cx="2860943" cy="2885870"/>
          </a:xfrm>
          <a:prstGeom prst="teardrop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058155-EFBF-4F26-ADF1-EE218AD01018}"/>
              </a:ext>
            </a:extLst>
          </p:cNvPr>
          <p:cNvSpPr txBox="1"/>
          <p:nvPr/>
        </p:nvSpPr>
        <p:spPr>
          <a:xfrm>
            <a:off x="1997558" y="3206183"/>
            <a:ext cx="278498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CWEA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Local Sections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1A7509-28D6-4222-B175-75C8F2ADC287}"/>
              </a:ext>
            </a:extLst>
          </p:cNvPr>
          <p:cNvSpPr txBox="1"/>
          <p:nvPr/>
        </p:nvSpPr>
        <p:spPr>
          <a:xfrm>
            <a:off x="2378700" y="4940466"/>
            <a:ext cx="202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17 Sections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68B90B-AD5B-4CEC-BE26-03A6C02FB984}"/>
              </a:ext>
            </a:extLst>
          </p:cNvPr>
          <p:cNvSpPr txBox="1"/>
          <p:nvPr/>
        </p:nvSpPr>
        <p:spPr>
          <a:xfrm>
            <a:off x="6941064" y="3160463"/>
            <a:ext cx="2784985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CWEA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Committees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DB1819-52B8-4A32-A77A-2168CB6ACAFA}"/>
              </a:ext>
            </a:extLst>
          </p:cNvPr>
          <p:cNvSpPr txBox="1"/>
          <p:nvPr/>
        </p:nvSpPr>
        <p:spPr>
          <a:xfrm>
            <a:off x="7329734" y="4194681"/>
            <a:ext cx="20226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16+ State Committees &amp; Work Groups, Plus Local Committees!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819967-3477-C69E-EBC3-FE0ACA95AF40}"/>
              </a:ext>
            </a:extLst>
          </p:cNvPr>
          <p:cNvSpPr txBox="1"/>
          <p:nvPr/>
        </p:nvSpPr>
        <p:spPr>
          <a:xfrm>
            <a:off x="293914" y="6401749"/>
            <a:ext cx="622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Adobe</a:t>
            </a:r>
          </a:p>
        </p:txBody>
      </p:sp>
    </p:spTree>
    <p:extLst>
      <p:ext uri="{BB962C8B-B14F-4D97-AF65-F5344CB8AC3E}">
        <p14:creationId xmlns:p14="http://schemas.microsoft.com/office/powerpoint/2010/main" val="1726966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91D09C3-D9A9-4F81-99DA-278CD81DC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185" y="-721867"/>
            <a:ext cx="8055308" cy="76531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FC1114-EC55-4A50-BC19-115E836356CE}"/>
              </a:ext>
            </a:extLst>
          </p:cNvPr>
          <p:cNvSpPr/>
          <p:nvPr/>
        </p:nvSpPr>
        <p:spPr>
          <a:xfrm>
            <a:off x="-1468025" y="-642025"/>
            <a:ext cx="7096968" cy="7573260"/>
          </a:xfrm>
          <a:prstGeom prst="rect">
            <a:avLst/>
          </a:prstGeom>
          <a:gradFill flip="none" rotWithShape="1">
            <a:gsLst>
              <a:gs pos="0">
                <a:srgbClr val="F5F3EE">
                  <a:shade val="30000"/>
                  <a:satMod val="115000"/>
                </a:srgbClr>
              </a:gs>
              <a:gs pos="0">
                <a:srgbClr val="F5F3EE"/>
              </a:gs>
              <a:gs pos="65000">
                <a:srgbClr val="F5F3EE">
                  <a:shade val="100000"/>
                  <a:satMod val="115000"/>
                  <a:alpha val="8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76BB1642-847A-43F3-8A9B-11F81B385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78" b="93791" l="8079" r="90542">
                        <a14:foregroundMark x1="73498" y1="92308" x2="73498" y2="92308"/>
                        <a14:foregroundMark x1="15172" y1="7970" x2="15172" y2="7970"/>
                        <a14:foregroundMark x1="48571" y1="26321" x2="48571" y2="26321"/>
                        <a14:foregroundMark x1="46798" y1="26506" x2="56256" y2="26321"/>
                        <a14:foregroundMark x1="56256" y1="26321" x2="56453" y2="26599"/>
                        <a14:foregroundMark x1="49655" y1="28452" x2="53695" y2="29286"/>
                        <a14:foregroundMark x1="46207" y1="25857" x2="55271" y2="25857"/>
                        <a14:foregroundMark x1="55271" y1="25857" x2="53892" y2="26599"/>
                        <a14:foregroundMark x1="90542" y1="76645" x2="90542" y2="76645"/>
                        <a14:foregroundMark x1="49754" y1="34013" x2="51626" y2="35218"/>
                        <a14:foregroundMark x1="50049" y1="34476" x2="50049" y2="34476"/>
                        <a14:foregroundMark x1="49852" y1="34384" x2="53990" y2="35774"/>
                        <a14:foregroundMark x1="51527" y1="34754" x2="49951" y2="33828"/>
                        <a14:foregroundMark x1="10049" y1="36886" x2="16650" y2="38740"/>
                        <a14:foregroundMark x1="11527" y1="39203" x2="11527" y2="39203"/>
                        <a14:foregroundMark x1="14581" y1="36701" x2="14581" y2="36701"/>
                        <a14:foregroundMark x1="12118" y1="36145" x2="12118" y2="36145"/>
                        <a14:foregroundMark x1="10148" y1="37442" x2="10148" y2="37442"/>
                        <a14:foregroundMark x1="8670" y1="45690" x2="17833" y2="45876"/>
                        <a14:foregroundMark x1="17833" y1="45876" x2="22167" y2="45783"/>
                        <a14:foregroundMark x1="9458" y1="49212" x2="20296" y2="49027"/>
                        <a14:foregroundMark x1="20296" y1="49027" x2="23054" y2="49212"/>
                        <a14:foregroundMark x1="14680" y1="58851" x2="24631" y2="59222"/>
                        <a14:foregroundMark x1="24631" y1="59222" x2="16059" y2="59036"/>
                        <a14:foregroundMark x1="16059" y1="59036" x2="17044" y2="57924"/>
                        <a14:foregroundMark x1="14778" y1="59222" x2="14778" y2="59222"/>
                        <a14:foregroundMark x1="15074" y1="59036" x2="15074" y2="59036"/>
                        <a14:foregroundMark x1="18621" y1="58943" x2="18621" y2="58943"/>
                        <a14:foregroundMark x1="24039" y1="59036" x2="24039" y2="59036"/>
                        <a14:foregroundMark x1="24631" y1="59129" x2="24631" y2="59129"/>
                        <a14:foregroundMark x1="24926" y1="58665" x2="24828" y2="57646"/>
                        <a14:foregroundMark x1="25419" y1="69694" x2="34581" y2="69231"/>
                        <a14:foregroundMark x1="34581" y1="69231" x2="32709" y2="70436"/>
                        <a14:foregroundMark x1="40000" y1="81557" x2="49163" y2="80723"/>
                        <a14:foregroundMark x1="49163" y1="80723" x2="43054" y2="87581"/>
                        <a14:foregroundMark x1="43054" y1="87581" x2="48276" y2="78221"/>
                        <a14:foregroundMark x1="48276" y1="78221" x2="47094" y2="87303"/>
                        <a14:foregroundMark x1="47094" y1="87303" x2="55468" y2="84523"/>
                        <a14:foregroundMark x1="55468" y1="84523" x2="59606" y2="84986"/>
                        <a14:foregroundMark x1="10542" y1="37164" x2="15961" y2="39018"/>
                        <a14:foregroundMark x1="8670" y1="45783" x2="17241" y2="44949"/>
                        <a14:foregroundMark x1="17241" y1="44949" x2="16552" y2="45690"/>
                        <a14:foregroundMark x1="9163" y1="49861" x2="22167" y2="50046"/>
                        <a14:foregroundMark x1="23153" y1="50046" x2="21970" y2="48378"/>
                        <a14:foregroundMark x1="15172" y1="58943" x2="23744" y2="60241"/>
                        <a14:foregroundMark x1="23744" y1="60241" x2="14975" y2="58943"/>
                        <a14:foregroundMark x1="14975" y1="58943" x2="14975" y2="59129"/>
                        <a14:foregroundMark x1="25616" y1="58665" x2="16650" y2="60334"/>
                        <a14:foregroundMark x1="16650" y1="60334" x2="17241" y2="58480"/>
                        <a14:foregroundMark x1="25320" y1="70158" x2="34384" y2="70436"/>
                        <a14:foregroundMark x1="34384" y1="70436" x2="25517" y2="70065"/>
                        <a14:foregroundMark x1="25517" y1="70065" x2="34089" y2="70158"/>
                        <a14:foregroundMark x1="34089" y1="70158" x2="33892" y2="70158"/>
                        <a14:foregroundMark x1="40788" y1="81279" x2="49754" y2="81279"/>
                        <a14:foregroundMark x1="49754" y1="81279" x2="40296" y2="82762"/>
                        <a14:foregroundMark x1="40296" y1="82762" x2="58916" y2="84801"/>
                        <a14:foregroundMark x1="58916" y1="84801" x2="48867" y2="84615"/>
                        <a14:foregroundMark x1="48867" y1="84615" x2="57734" y2="84801"/>
                        <a14:foregroundMark x1="51429" y1="90639" x2="54384" y2="90176"/>
                        <a14:foregroundMark x1="56749" y1="91103" x2="56749" y2="91103"/>
                        <a14:foregroundMark x1="56749" y1="91103" x2="57044" y2="90176"/>
                        <a14:foregroundMark x1="57044" y1="90176" x2="57044" y2="90176"/>
                        <a14:foregroundMark x1="57044" y1="90176" x2="57044" y2="90176"/>
                        <a14:foregroundMark x1="57044" y1="90176" x2="57044" y2="90176"/>
                        <a14:foregroundMark x1="55271" y1="90918" x2="55271" y2="90918"/>
                        <a14:foregroundMark x1="58030" y1="89435" x2="57635" y2="89435"/>
                        <a14:foregroundMark x1="58522" y1="91288" x2="58522" y2="91288"/>
                        <a14:foregroundMark x1="58030" y1="89620" x2="58030" y2="89620"/>
                        <a14:foregroundMark x1="58621" y1="89991" x2="58621" y2="89991"/>
                        <a14:foregroundMark x1="58424" y1="89713" x2="58424" y2="89713"/>
                        <a14:foregroundMark x1="55961" y1="90825" x2="55961" y2="90825"/>
                        <a14:foregroundMark x1="55961" y1="90825" x2="55961" y2="90825"/>
                        <a14:foregroundMark x1="51330" y1="81835" x2="51330" y2="81835"/>
                        <a14:foregroundMark x1="53300" y1="81279" x2="53300" y2="81279"/>
                        <a14:foregroundMark x1="54089" y1="81279" x2="54089" y2="81279"/>
                        <a14:foregroundMark x1="53596" y1="80908" x2="53596" y2="80908"/>
                        <a14:foregroundMark x1="44138" y1="80816" x2="44138" y2="80816"/>
                        <a14:foregroundMark x1="40000" y1="81557" x2="40000" y2="81557"/>
                        <a14:foregroundMark x1="39704" y1="81557" x2="39704" y2="81557"/>
                        <a14:foregroundMark x1="40000" y1="81094" x2="40296" y2="82669"/>
                        <a14:foregroundMark x1="51232" y1="90732" x2="53103" y2="91288"/>
                        <a14:foregroundMark x1="56256" y1="90547" x2="56256" y2="90547"/>
                        <a14:foregroundMark x1="56256" y1="90547" x2="51626" y2="90547"/>
                        <a14:foregroundMark x1="51429" y1="90454" x2="51429" y2="90454"/>
                        <a14:foregroundMark x1="51429" y1="90454" x2="51429" y2="90454"/>
                        <a14:foregroundMark x1="51429" y1="90454" x2="51429" y2="90454"/>
                        <a14:foregroundMark x1="51429" y1="90454" x2="51429" y2="90454"/>
                        <a14:foregroundMark x1="54975" y1="85449" x2="54975" y2="85449"/>
                        <a14:foregroundMark x1="57241" y1="85449" x2="57241" y2="85449"/>
                        <a14:foregroundMark x1="60985" y1="85171" x2="60985" y2="85171"/>
                        <a14:foregroundMark x1="61970" y1="85264" x2="61970" y2="85264"/>
                        <a14:foregroundMark x1="60296" y1="85542" x2="60296" y2="85542"/>
                        <a14:foregroundMark x1="59507" y1="85635" x2="59507" y2="85635"/>
                        <a14:foregroundMark x1="59015" y1="85635" x2="59015" y2="85635"/>
                        <a14:foregroundMark x1="58522" y1="85542" x2="58522" y2="85542"/>
                        <a14:foregroundMark x1="58030" y1="85635" x2="58030" y2="85635"/>
                        <a14:foregroundMark x1="57734" y1="85635" x2="57734" y2="85635"/>
                        <a14:foregroundMark x1="57044" y1="85542" x2="57044" y2="85542"/>
                        <a14:foregroundMark x1="55567" y1="85635" x2="57143" y2="84708"/>
                        <a14:foregroundMark x1="54483" y1="85635" x2="54483" y2="85635"/>
                        <a14:foregroundMark x1="53892" y1="85635" x2="53892" y2="85635"/>
                        <a14:foregroundMark x1="53300" y1="85635" x2="53300" y2="85635"/>
                        <a14:foregroundMark x1="60099" y1="85913" x2="60099" y2="85913"/>
                        <a14:foregroundMark x1="61379" y1="85635" x2="61379" y2="85635"/>
                        <a14:foregroundMark x1="43350" y1="84986" x2="43350" y2="84986"/>
                        <a14:foregroundMark x1="43251" y1="84523" x2="43251" y2="84523"/>
                        <a14:foregroundMark x1="43251" y1="85542" x2="43251" y2="85542"/>
                        <a14:foregroundMark x1="43153" y1="85079" x2="43153" y2="85079"/>
                        <a14:foregroundMark x1="39507" y1="80908" x2="39507" y2="80908"/>
                        <a14:foregroundMark x1="40296" y1="80908" x2="40296" y2="80908"/>
                        <a14:foregroundMark x1="41675" y1="80723" x2="41478" y2="80538"/>
                        <a14:foregroundMark x1="43054" y1="81001" x2="43054" y2="81001"/>
                        <a14:foregroundMark x1="43645" y1="80445" x2="43645" y2="80445"/>
                        <a14:foregroundMark x1="39507" y1="81186" x2="39507" y2="81186"/>
                        <a14:foregroundMark x1="39507" y1="82206" x2="39507" y2="82206"/>
                        <a14:foregroundMark x1="40000" y1="80538" x2="40000" y2="80538"/>
                        <a14:foregroundMark x1="25123" y1="69045" x2="25123" y2="69045"/>
                        <a14:foregroundMark x1="25123" y1="69045" x2="25222" y2="70158"/>
                        <a14:foregroundMark x1="26404" y1="69045" x2="26404" y2="69045"/>
                        <a14:foregroundMark x1="27192" y1="69231" x2="27192" y2="69231"/>
                        <a14:foregroundMark x1="26798" y1="69045" x2="26798" y2="69045"/>
                        <a14:foregroundMark x1="28374" y1="68767" x2="28374" y2="68767"/>
                        <a14:foregroundMark x1="28867" y1="68953" x2="28867" y2="68953"/>
                        <a14:foregroundMark x1="29458" y1="69045" x2="29458" y2="69045"/>
                        <a14:foregroundMark x1="30246" y1="69231" x2="30246" y2="69231"/>
                        <a14:foregroundMark x1="31232" y1="69045" x2="31232" y2="69045"/>
                        <a14:foregroundMark x1="32315" y1="69045" x2="32315" y2="69045"/>
                        <a14:foregroundMark x1="33103" y1="68953" x2="33103" y2="68953"/>
                        <a14:foregroundMark x1="33202" y1="68767" x2="33202" y2="68767"/>
                        <a14:foregroundMark x1="34778" y1="69416" x2="34778" y2="69416"/>
                        <a14:foregroundMark x1="34877" y1="69972" x2="34877" y2="69972"/>
                        <a14:foregroundMark x1="34778" y1="70065" x2="34778" y2="70065"/>
                        <a14:foregroundMark x1="34975" y1="69694" x2="34975" y2="69694"/>
                        <a14:foregroundMark x1="25419" y1="68953" x2="25419" y2="68953"/>
                        <a14:foregroundMark x1="26108" y1="69045" x2="26108" y2="69045"/>
                        <a14:foregroundMark x1="27586" y1="69323" x2="27586" y2="69323"/>
                        <a14:foregroundMark x1="27783" y1="69231" x2="27783" y2="69231"/>
                        <a14:foregroundMark x1="27882" y1="68953" x2="27882" y2="68953"/>
                        <a14:foregroundMark x1="25025" y1="70158" x2="25025" y2="70158"/>
                        <a14:foregroundMark x1="24729" y1="69045" x2="24729" y2="69045"/>
                        <a14:foregroundMark x1="15074" y1="59592" x2="16749" y2="59685"/>
                        <a14:foregroundMark x1="15172" y1="58480" x2="15172" y2="58480"/>
                        <a14:foregroundMark x1="14680" y1="58573" x2="14680" y2="58573"/>
                        <a14:foregroundMark x1="17833" y1="58665" x2="20493" y2="59314"/>
                        <a14:foregroundMark x1="19409" y1="58851" x2="19409" y2="58851"/>
                        <a14:foregroundMark x1="20099" y1="58665" x2="20099" y2="58665"/>
                        <a14:foregroundMark x1="21773" y1="58758" x2="21773" y2="58758"/>
                        <a14:foregroundMark x1="21970" y1="58480" x2="21970" y2="58480"/>
                        <a14:foregroundMark x1="22365" y1="58665" x2="22365" y2="58665"/>
                        <a14:foregroundMark x1="23350" y1="58109" x2="23350" y2="58109"/>
                        <a14:foregroundMark x1="24335" y1="59778" x2="24335" y2="59778"/>
                        <a14:foregroundMark x1="25123" y1="59592" x2="25123" y2="59592"/>
                        <a14:foregroundMark x1="25419" y1="59592" x2="25419" y2="59592"/>
                        <a14:foregroundMark x1="25813" y1="59222" x2="25813" y2="59222"/>
                        <a14:foregroundMark x1="26601" y1="58851" x2="27094" y2="59222"/>
                        <a14:foregroundMark x1="25813" y1="59314" x2="26897" y2="59870"/>
                        <a14:foregroundMark x1="24335" y1="60241" x2="26010" y2="60148"/>
                        <a14:foregroundMark x1="17833" y1="58387" x2="21970" y2="58943"/>
                        <a14:foregroundMark x1="21576" y1="58480" x2="23350" y2="58573"/>
                        <a14:foregroundMark x1="15665" y1="58387" x2="15665" y2="58387"/>
                        <a14:foregroundMark x1="14680" y1="59592" x2="14680" y2="59592"/>
                        <a14:foregroundMark x1="8276" y1="46432" x2="11232" y2="45690"/>
                        <a14:foregroundMark x1="17931" y1="45042" x2="17931" y2="45042"/>
                        <a14:foregroundMark x1="18818" y1="45134" x2="18818" y2="45134"/>
                        <a14:foregroundMark x1="19704" y1="45227" x2="19704" y2="45227"/>
                        <a14:foregroundMark x1="20591" y1="45042" x2="20591" y2="45042"/>
                        <a14:foregroundMark x1="21576" y1="45320" x2="21576" y2="45320"/>
                        <a14:foregroundMark x1="22759" y1="45505" x2="22759" y2="45505"/>
                        <a14:foregroundMark x1="22365" y1="45505" x2="22365" y2="45505"/>
                        <a14:foregroundMark x1="21872" y1="46339" x2="21872" y2="46339"/>
                        <a14:foregroundMark x1="21281" y1="46247" x2="20296" y2="49305"/>
                        <a14:foregroundMark x1="22069" y1="46061" x2="23645" y2="48934"/>
                        <a14:foregroundMark x1="18719" y1="45783" x2="15369" y2="50695"/>
                        <a14:foregroundMark x1="12315" y1="45968" x2="9163" y2="50510"/>
                        <a14:foregroundMark x1="8670" y1="46710" x2="8473" y2="49490"/>
                        <a14:foregroundMark x1="8374" y1="45783" x2="8276" y2="44856"/>
                        <a14:foregroundMark x1="9360" y1="44856" x2="9557" y2="43930"/>
                        <a14:foregroundMark x1="9261" y1="44764" x2="15074" y2="44949"/>
                        <a14:foregroundMark x1="17438" y1="44949" x2="21379" y2="44300"/>
                        <a14:foregroundMark x1="22069" y1="44115" x2="22562" y2="45134"/>
                        <a14:foregroundMark x1="23842" y1="48100" x2="23153" y2="50417"/>
                        <a14:foregroundMark x1="24138" y1="49305" x2="24138" y2="49305"/>
                        <a14:foregroundMark x1="24039" y1="50139" x2="24039" y2="50139"/>
                        <a14:foregroundMark x1="8473" y1="45598" x2="8473" y2="45598"/>
                        <a14:foregroundMark x1="8177" y1="45320" x2="8177" y2="45320"/>
                        <a14:foregroundMark x1="8177" y1="45783" x2="8177" y2="45783"/>
                        <a14:foregroundMark x1="8177" y1="46154" x2="8177" y2="46154"/>
                        <a14:foregroundMark x1="21576" y1="40593" x2="21576" y2="40593"/>
                        <a14:foregroundMark x1="9754" y1="37164" x2="13005" y2="37164"/>
                        <a14:foregroundMark x1="13990" y1="37071" x2="13990" y2="37071"/>
                        <a14:foregroundMark x1="14778" y1="37164" x2="14778" y2="37164"/>
                        <a14:foregroundMark x1="16552" y1="37535" x2="16552" y2="37535"/>
                        <a14:foregroundMark x1="17635" y1="36886" x2="17635" y2="36886"/>
                        <a14:foregroundMark x1="17635" y1="36886" x2="17635" y2="36886"/>
                        <a14:foregroundMark x1="17635" y1="36886" x2="18325" y2="37535"/>
                        <a14:foregroundMark x1="16946" y1="38091" x2="17340" y2="39018"/>
                        <a14:foregroundMark x1="14089" y1="38925" x2="14975" y2="45134"/>
                        <a14:foregroundMark x1="10443" y1="36886" x2="9951" y2="39666"/>
                        <a14:foregroundMark x1="10936" y1="37349" x2="10837" y2="35681"/>
                        <a14:foregroundMark x1="10739" y1="37442" x2="10542" y2="35867"/>
                        <a14:foregroundMark x1="10443" y1="36145" x2="8670" y2="37442"/>
                        <a14:foregroundMark x1="11724" y1="38184" x2="14778" y2="35403"/>
                        <a14:foregroundMark x1="46700" y1="26043" x2="50148" y2="28638"/>
                        <a14:foregroundMark x1="51330" y1="26599" x2="50739" y2="27618"/>
                        <a14:foregroundMark x1="46108" y1="28174" x2="46108" y2="28174"/>
                        <a14:foregroundMark x1="46108" y1="28174" x2="44729" y2="29564"/>
                        <a14:foregroundMark x1="46502" y1="28360" x2="47389" y2="26784"/>
                        <a14:foregroundMark x1="50049" y1="27525" x2="51429" y2="28082"/>
                        <a14:foregroundMark x1="54778" y1="27247" x2="54778" y2="27247"/>
                        <a14:foregroundMark x1="54778" y1="27247" x2="52611" y2="28638"/>
                        <a14:foregroundMark x1="55468" y1="26969" x2="55468" y2="26969"/>
                        <a14:foregroundMark x1="56355" y1="25857" x2="56355" y2="25857"/>
                        <a14:foregroundMark x1="56355" y1="25857" x2="55468" y2="26228"/>
                        <a14:foregroundMark x1="46700" y1="25579" x2="56059" y2="25765"/>
                        <a14:foregroundMark x1="55764" y1="27155" x2="55764" y2="27155"/>
                        <a14:foregroundMark x1="49360" y1="34013" x2="49458" y2="34476"/>
                        <a14:foregroundMark x1="49557" y1="34106" x2="46995" y2="36608"/>
                        <a14:foregroundMark x1="49557" y1="34662" x2="49655" y2="34940"/>
                        <a14:foregroundMark x1="49852" y1="34940" x2="50443" y2="35774"/>
                        <a14:foregroundMark x1="49852" y1="33642" x2="53103" y2="33550"/>
                        <a14:foregroundMark x1="54286" y1="33920" x2="53005" y2="35496"/>
                        <a14:foregroundMark x1="53300" y1="34384" x2="54778" y2="35774"/>
                        <a14:foregroundMark x1="54089" y1="35310" x2="55764" y2="33364"/>
                        <a14:foregroundMark x1="52512" y1="41705" x2="52512" y2="41705"/>
                        <a14:foregroundMark x1="54680" y1="41798" x2="54680" y2="41798"/>
                        <a14:foregroundMark x1="55271" y1="41520" x2="55271" y2="41520"/>
                        <a14:foregroundMark x1="55271" y1="41520" x2="54877" y2="41613"/>
                        <a14:foregroundMark x1="54286" y1="34569" x2="54286" y2="34569"/>
                        <a14:foregroundMark x1="53990" y1="33828" x2="53990" y2="33828"/>
                        <a14:foregroundMark x1="59507" y1="90639" x2="59507" y2="90639"/>
                        <a14:foregroundMark x1="59507" y1="90639" x2="58424" y2="90083"/>
                        <a14:foregroundMark x1="55074" y1="85264" x2="57931" y2="91288"/>
                        <a14:foregroundMark x1="51330" y1="88879" x2="49261" y2="93142"/>
                        <a14:foregroundMark x1="44138" y1="85820" x2="48670" y2="86191"/>
                        <a14:foregroundMark x1="54187" y1="91103" x2="54778" y2="92586"/>
                        <a14:foregroundMark x1="59113" y1="90732" x2="52906" y2="91288"/>
                        <a14:foregroundMark x1="58621" y1="91103" x2="56847" y2="92308"/>
                        <a14:foregroundMark x1="68079" y1="93791" x2="68079" y2="93791"/>
                        <a14:foregroundMark x1="59113" y1="91288" x2="59507" y2="91103"/>
                        <a14:foregroundMark x1="51823" y1="91381" x2="51823" y2="91381"/>
                        <a14:foregroundMark x1="65222" y1="86932" x2="65222" y2="86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7566" y="1129805"/>
            <a:ext cx="5603875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2ED4A5E-6A98-4EBE-A9DC-CDB3DEBE1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417" y="-763377"/>
            <a:ext cx="8226728" cy="78159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1B6F0DD-019E-0C41-93C8-81604C0618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8338" y="2752230"/>
            <a:ext cx="1802308" cy="1374963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81FEC94A-DA1D-A448-8CF4-48F4BE809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709927" y="2752230"/>
            <a:ext cx="1802305" cy="1342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1AE42F-3DBE-FE45-80BA-F9674228A9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73"/>
          <a:stretch/>
        </p:blipFill>
        <p:spPr>
          <a:xfrm>
            <a:off x="2768244" y="1536521"/>
            <a:ext cx="1802304" cy="1375524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F83CD29-6241-8541-A797-AE8CF07D28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1633" y="2752230"/>
            <a:ext cx="1823464" cy="1391673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1495675-47A1-2E4B-AAFB-BF70075F630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6947" y="2778556"/>
            <a:ext cx="3086900" cy="1347897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B9F0EEE2-ED54-3A42-9AA7-7FF4841815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3562" y="1575405"/>
            <a:ext cx="1768829" cy="1349975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1D794C4-05A9-9340-869E-926032F0434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7643" y="1575405"/>
            <a:ext cx="1768831" cy="134942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6D88038-A9C8-F44C-BF9D-EFA5B0998AD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1674" y="4061134"/>
            <a:ext cx="1383962" cy="1349016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5252120-FB21-D245-AE9E-E235C417839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0070" y="4061134"/>
            <a:ext cx="1823464" cy="1357651"/>
          </a:xfrm>
          <a:prstGeom prst="rect">
            <a:avLst/>
          </a:prstGeom>
        </p:spPr>
      </p:pic>
      <p:pic>
        <p:nvPicPr>
          <p:cNvPr id="14" name="Picture 13" descr="Application, logo&#10;&#10;Description automatically generated">
            <a:extLst>
              <a:ext uri="{FF2B5EF4-FFF2-40B4-BE49-F238E27FC236}">
                <a16:creationId xmlns:a16="http://schemas.microsoft.com/office/drawing/2014/main" id="{2CA6A214-D7D6-A44D-ABC4-9723B135855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5505" y="1536521"/>
            <a:ext cx="1355631" cy="1280660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D42429D3-5A11-4B48-B34B-39FC8FA65EB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4627" y="2778556"/>
            <a:ext cx="1320170" cy="127756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29A2DBB5-B470-DD48-AB37-3DE69F25F7B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7011" y="1576894"/>
            <a:ext cx="1372061" cy="1270586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6FEBDD8-C75F-604B-BCA3-AB842B7FC9B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2557" y="2778556"/>
            <a:ext cx="1358256" cy="1256802"/>
          </a:xfrm>
          <a:prstGeom prst="rect">
            <a:avLst/>
          </a:prstGeom>
        </p:spPr>
      </p:pic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43A72B31-4636-5341-91B6-69374998F1C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6874" y="5353952"/>
            <a:ext cx="1373499" cy="13263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3F3699-6117-3B42-B85E-C8813312A127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3" t="1612" r="-1883" b="25649"/>
          <a:stretch/>
        </p:blipFill>
        <p:spPr>
          <a:xfrm>
            <a:off x="4082667" y="1536521"/>
            <a:ext cx="1817009" cy="13216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4032C9-77CE-5C45-9741-69F23C9FDF2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9230" y="4061134"/>
            <a:ext cx="1755057" cy="1303028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B5DE224E-2F0E-AC40-A694-AAE680623CF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0888" y="4061134"/>
            <a:ext cx="1701028" cy="127756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4C3A3E4-BC85-4802-A4DD-012481C219A8}"/>
              </a:ext>
            </a:extLst>
          </p:cNvPr>
          <p:cNvSpPr txBox="1"/>
          <p:nvPr/>
        </p:nvSpPr>
        <p:spPr>
          <a:xfrm>
            <a:off x="231536" y="640638"/>
            <a:ext cx="11607261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</a:rPr>
              <a:t>LOCAL SECTIONS, LOCAL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10140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17FA2-5927-027A-E84B-7E8B3ABD03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77" t="33439" r="22142" b="30635"/>
          <a:stretch/>
        </p:blipFill>
        <p:spPr>
          <a:xfrm>
            <a:off x="71191" y="1138484"/>
            <a:ext cx="7658101" cy="2697018"/>
          </a:xfrm>
          <a:prstGeom prst="rect">
            <a:avLst/>
          </a:prstGeom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-175098" y="-136524"/>
            <a:ext cx="12406008" cy="1428750"/>
          </a:xfrm>
        </p:spPr>
        <p:txBody>
          <a:bodyPr>
            <a:normAutofit/>
          </a:bodyPr>
          <a:lstStyle/>
          <a:p>
            <a:r>
              <a:rPr lang="en-US" altLang="en-US" b="1" dirty="0"/>
              <a:t>Your Dedicated CWEA Staff Team</a:t>
            </a:r>
            <a:br>
              <a:rPr lang="en-US" altLang="en-US" b="1" dirty="0"/>
            </a:br>
            <a:r>
              <a:rPr lang="en-US" altLang="en-US" sz="2400" dirty="0"/>
              <a:t>Supporting the Strategic Direction of the CWEA State Board</a:t>
            </a:r>
            <a:endParaRPr lang="en-US" altLang="en-US" sz="4800" dirty="0"/>
          </a:p>
        </p:txBody>
      </p:sp>
      <p:sp>
        <p:nvSpPr>
          <p:cNvPr id="11273" name="AutoShape 4" descr="Image result for mycwea"/>
          <p:cNvSpPr>
            <a:spLocks noChangeAspect="1" noChangeArrowheads="1"/>
          </p:cNvSpPr>
          <p:nvPr/>
        </p:nvSpPr>
        <p:spPr bwMode="auto">
          <a:xfrm>
            <a:off x="149225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49B3FC26-691A-DF48-8A8A-DF6E131ED2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33"/>
          <a:stretch/>
        </p:blipFill>
        <p:spPr>
          <a:xfrm>
            <a:off x="109292" y="3653648"/>
            <a:ext cx="5697292" cy="2387600"/>
          </a:xfrm>
          <a:prstGeom prst="rect">
            <a:avLst/>
          </a:prstGeom>
        </p:spPr>
      </p:pic>
      <p:pic>
        <p:nvPicPr>
          <p:cNvPr id="22" name="Picture 2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2BCE4C2-D399-8148-A87C-76EB59D616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92" y="3756027"/>
            <a:ext cx="3820682" cy="84922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3512637-ED40-6D4E-98FC-01E82BED34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1880" y="3773029"/>
            <a:ext cx="3820682" cy="84922"/>
          </a:xfrm>
          <a:prstGeom prst="rect">
            <a:avLst/>
          </a:prstGeom>
        </p:spPr>
      </p:pic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6B6957A-137B-653E-4A6C-EAB866E48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712"/>
          <a:stretch/>
        </p:blipFill>
        <p:spPr>
          <a:xfrm>
            <a:off x="7767393" y="1314049"/>
            <a:ext cx="1926974" cy="238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6A6CCC-1862-3E5D-20F8-7C8C6E4BC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2468" y="1381466"/>
            <a:ext cx="1844964" cy="238760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F16D4BF-6C32-6F42-A4BC-326ABFB7E0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1402" y="3694216"/>
            <a:ext cx="1926974" cy="238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73D499-CD23-6825-7D95-BEF17EC06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8814" y="3744823"/>
            <a:ext cx="1795096" cy="22863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EC9FDB-BED8-1B7E-E39D-41873DFCCF0F}"/>
              </a:ext>
            </a:extLst>
          </p:cNvPr>
          <p:cNvSpPr txBox="1"/>
          <p:nvPr/>
        </p:nvSpPr>
        <p:spPr>
          <a:xfrm>
            <a:off x="9732468" y="3853829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Victoria Thornton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Executive Assistant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F0D486-42F4-ACA1-90AC-97E051945E01}"/>
              </a:ext>
            </a:extLst>
          </p:cNvPr>
          <p:cNvSpPr txBox="1"/>
          <p:nvPr/>
        </p:nvSpPr>
        <p:spPr>
          <a:xfrm>
            <a:off x="9732468" y="4223068"/>
            <a:ext cx="1863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Merin Lund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Member Services Specialist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FC2C4E-F425-8A90-5187-6ECDF4CC429F}"/>
              </a:ext>
            </a:extLst>
          </p:cNvPr>
          <p:cNvSpPr txBox="1"/>
          <p:nvPr/>
        </p:nvSpPr>
        <p:spPr>
          <a:xfrm>
            <a:off x="9737751" y="4572429"/>
            <a:ext cx="1863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Meuy Saechao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Member Services Specialist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EF63DD-E7ED-B3DE-A857-7863B79C7733}"/>
              </a:ext>
            </a:extLst>
          </p:cNvPr>
          <p:cNvSpPr txBox="1"/>
          <p:nvPr/>
        </p:nvSpPr>
        <p:spPr>
          <a:xfrm>
            <a:off x="9737751" y="4928931"/>
            <a:ext cx="1863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Stephen Yang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Member Services Specialist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6E4020-C07C-9B75-56C9-58D37309A767}"/>
              </a:ext>
            </a:extLst>
          </p:cNvPr>
          <p:cNvSpPr txBox="1"/>
          <p:nvPr/>
        </p:nvSpPr>
        <p:spPr>
          <a:xfrm>
            <a:off x="9737751" y="5287359"/>
            <a:ext cx="1601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Cela Gonzalez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Marketing Coordinator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47F5AE-0923-9DCF-9CB7-F827750EA412}"/>
              </a:ext>
            </a:extLst>
          </p:cNvPr>
          <p:cNvSpPr txBox="1"/>
          <p:nvPr/>
        </p:nvSpPr>
        <p:spPr>
          <a:xfrm>
            <a:off x="9737751" y="5633922"/>
            <a:ext cx="2159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Melanie Guillen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Education and Events Manager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90AD13-12BA-FE5F-2834-CD1D9D9FDF87}"/>
              </a:ext>
            </a:extLst>
          </p:cNvPr>
          <p:cNvSpPr txBox="1"/>
          <p:nvPr/>
        </p:nvSpPr>
        <p:spPr>
          <a:xfrm>
            <a:off x="9732467" y="5992220"/>
            <a:ext cx="1737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Jennyfer Corona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Certification Coordinator</a:t>
            </a:r>
          </a:p>
        </p:txBody>
      </p:sp>
      <p:pic>
        <p:nvPicPr>
          <p:cNvPr id="25" name="Picture 2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F159145A-056A-CA49-0E31-8BE7F5E088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453"/>
          <a:stretch/>
        </p:blipFill>
        <p:spPr>
          <a:xfrm>
            <a:off x="3985654" y="3735131"/>
            <a:ext cx="1870452" cy="2387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WEA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246D"/>
      </a:accent1>
      <a:accent2>
        <a:srgbClr val="0086D6"/>
      </a:accent2>
      <a:accent3>
        <a:srgbClr val="F2F1EC"/>
      </a:accent3>
      <a:accent4>
        <a:srgbClr val="ED8B00"/>
      </a:accent4>
      <a:accent5>
        <a:srgbClr val="00A9E0"/>
      </a:accent5>
      <a:accent6>
        <a:srgbClr val="857874"/>
      </a:accent6>
      <a:hlink>
        <a:srgbClr val="0086D6"/>
      </a:hlink>
      <a:folHlink>
        <a:srgbClr val="954F72"/>
      </a:folHlink>
    </a:clrScheme>
    <a:fontScheme name="CWEA Centuray Gothic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CWEA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246D"/>
      </a:accent1>
      <a:accent2>
        <a:srgbClr val="0086D6"/>
      </a:accent2>
      <a:accent3>
        <a:srgbClr val="F2F1EC"/>
      </a:accent3>
      <a:accent4>
        <a:srgbClr val="ED8B00"/>
      </a:accent4>
      <a:accent5>
        <a:srgbClr val="00A9E0"/>
      </a:accent5>
      <a:accent6>
        <a:srgbClr val="857874"/>
      </a:accent6>
      <a:hlink>
        <a:srgbClr val="0086D6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CWEA Colors">
      <a:dk1>
        <a:srgbClr val="29246D"/>
      </a:dk1>
      <a:lt1>
        <a:srgbClr val="F2F1EC"/>
      </a:lt1>
      <a:dk2>
        <a:srgbClr val="29246D"/>
      </a:dk2>
      <a:lt2>
        <a:srgbClr val="F2F1EC"/>
      </a:lt2>
      <a:accent1>
        <a:srgbClr val="29246D"/>
      </a:accent1>
      <a:accent2>
        <a:srgbClr val="0086D6"/>
      </a:accent2>
      <a:accent3>
        <a:srgbClr val="F2F1EC"/>
      </a:accent3>
      <a:accent4>
        <a:srgbClr val="ED8B00"/>
      </a:accent4>
      <a:accent5>
        <a:srgbClr val="00A9E0"/>
      </a:accent5>
      <a:accent6>
        <a:srgbClr val="857874"/>
      </a:accent6>
      <a:hlink>
        <a:srgbClr val="0086D6"/>
      </a:hlink>
      <a:folHlink>
        <a:srgbClr val="29246D"/>
      </a:folHlink>
    </a:clrScheme>
    <a:fontScheme name="CWEA Gotham">
      <a:majorFont>
        <a:latin typeface="Gotham Bold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CWEA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246D"/>
      </a:accent1>
      <a:accent2>
        <a:srgbClr val="0086D6"/>
      </a:accent2>
      <a:accent3>
        <a:srgbClr val="F2F1EC"/>
      </a:accent3>
      <a:accent4>
        <a:srgbClr val="ED8B00"/>
      </a:accent4>
      <a:accent5>
        <a:srgbClr val="00A9E0"/>
      </a:accent5>
      <a:accent6>
        <a:srgbClr val="857874"/>
      </a:accent6>
      <a:hlink>
        <a:srgbClr val="0086D6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5927</TotalTime>
  <Words>1532</Words>
  <Application>Microsoft Office PowerPoint</Application>
  <PresentationFormat>Widescreen</PresentationFormat>
  <Paragraphs>246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Aptos</vt:lpstr>
      <vt:lpstr>Aptos Display</vt:lpstr>
      <vt:lpstr>Arial</vt:lpstr>
      <vt:lpstr>Calibri</vt:lpstr>
      <vt:lpstr>Calibri Light</vt:lpstr>
      <vt:lpstr>Century Gothic</vt:lpstr>
      <vt:lpstr>Google Sans</vt:lpstr>
      <vt:lpstr>Gotham Bold</vt:lpstr>
      <vt:lpstr>Gotham Book</vt:lpstr>
      <vt:lpstr>Gotham Medium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California Water  Environment  Association</vt:lpstr>
      <vt:lpstr>PowerPoint Presentation</vt:lpstr>
      <vt:lpstr>PowerPoint Presentation</vt:lpstr>
      <vt:lpstr>California Water  Environment  Association</vt:lpstr>
      <vt:lpstr>CWEA Is a Tax-Exempt 501c3 </vt:lpstr>
      <vt:lpstr>PowerPoint Presentation</vt:lpstr>
      <vt:lpstr>PowerPoint Presentation</vt:lpstr>
      <vt:lpstr>PowerPoint Presentation</vt:lpstr>
      <vt:lpstr>Your Dedicated CWEA Staff Team Supporting the Strategic Direction of the CWEA State Board</vt:lpstr>
      <vt:lpstr>California Water  Environment  Association</vt:lpstr>
      <vt:lpstr>PowerPoint Presentation</vt:lpstr>
      <vt:lpstr>PowerPoint Presentation</vt:lpstr>
      <vt:lpstr>PowerPoint Presentation</vt:lpstr>
      <vt:lpstr>DEDICATED CWEA STAFF SUPPORT</vt:lpstr>
      <vt:lpstr>FINANCIAL REPORTING, COMPLIANCE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 EVENTS, IN-PERSON &amp; ONLINE </vt:lpstr>
      <vt:lpstr>Help with Events, Artwork &amp; Websites</vt:lpstr>
      <vt:lpstr>Steps to Schedule an Event</vt:lpstr>
      <vt:lpstr>Steps to Schedule a Webinar</vt:lpstr>
      <vt:lpstr>HOT TOPICS AND KEY CONSIDERATIONS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California Water  Environment  Association</dc:title>
  <dc:creator>Jenn Jones</dc:creator>
  <cp:lastModifiedBy>Jenn Jones</cp:lastModifiedBy>
  <cp:revision>11</cp:revision>
  <dcterms:created xsi:type="dcterms:W3CDTF">2024-03-29T17:32:15Z</dcterms:created>
  <dcterms:modified xsi:type="dcterms:W3CDTF">2024-04-03T22:37:33Z</dcterms:modified>
</cp:coreProperties>
</file>